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1" r:id="rId3"/>
    <p:sldId id="269" r:id="rId4"/>
    <p:sldId id="275" r:id="rId5"/>
    <p:sldId id="270" r:id="rId6"/>
    <p:sldId id="271" r:id="rId7"/>
    <p:sldId id="273" r:id="rId8"/>
    <p:sldId id="274" r:id="rId9"/>
    <p:sldId id="301" r:id="rId10"/>
    <p:sldId id="272" r:id="rId11"/>
    <p:sldId id="295" r:id="rId12"/>
    <p:sldId id="299" r:id="rId13"/>
    <p:sldId id="300" r:id="rId14"/>
    <p:sldId id="276" r:id="rId15"/>
    <p:sldId id="277" r:id="rId16"/>
    <p:sldId id="297" r:id="rId17"/>
    <p:sldId id="294" r:id="rId18"/>
    <p:sldId id="278" r:id="rId19"/>
    <p:sldId id="279" r:id="rId20"/>
    <p:sldId id="280" r:id="rId21"/>
    <p:sldId id="296" r:id="rId22"/>
    <p:sldId id="281" r:id="rId23"/>
    <p:sldId id="288" r:id="rId24"/>
    <p:sldId id="287" r:id="rId25"/>
    <p:sldId id="291" r:id="rId26"/>
    <p:sldId id="293" r:id="rId27"/>
    <p:sldId id="282" r:id="rId28"/>
    <p:sldId id="283" r:id="rId29"/>
    <p:sldId id="284" r:id="rId30"/>
    <p:sldId id="290" r:id="rId31"/>
    <p:sldId id="289" r:id="rId32"/>
    <p:sldId id="298" r:id="rId33"/>
    <p:sldId id="285" r:id="rId34"/>
    <p:sldId id="302" r:id="rId35"/>
    <p:sldId id="28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CC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0"/>
  </p:normalViewPr>
  <p:slideViewPr>
    <p:cSldViewPr>
      <p:cViewPr varScale="1">
        <p:scale>
          <a:sx n="84" d="100"/>
          <a:sy n="84" d="100"/>
        </p:scale>
        <p:origin x="-1349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cassi\Documents\Development\CoreJava\grapheneHG\Performance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32339707536557"/>
          <c:y val="5.6030183727034111E-2"/>
          <c:w val="0.7482709973753281"/>
          <c:h val="0.63864584723519735"/>
        </c:manualLayout>
      </c:layout>
      <c:scatterChart>
        <c:scatterStyle val="lineMarker"/>
        <c:varyColors val="0"/>
        <c:ser>
          <c:idx val="1"/>
          <c:order val="0"/>
          <c:tx>
            <c:strRef>
              <c:f>'20130410 - LineGraph'!$C$4</c:f>
              <c:strCache>
                <c:ptCount val="1"/>
                <c:pt idx="0">
                  <c:v>NONE</c:v>
                </c:pt>
              </c:strCache>
            </c:strRef>
          </c:tx>
          <c:xVal>
            <c:numRef>
              <c:f>'20130410 - LineGraph'!$A$4:$A$10</c:f>
              <c:numCache>
                <c:formatCode>General</c:formatCode>
                <c:ptCount val="7"/>
                <c:pt idx="0">
                  <c:v>10</c:v>
                </c:pt>
                <c:pt idx="1">
                  <c:v>100</c:v>
                </c:pt>
                <c:pt idx="2">
                  <c:v>1000</c:v>
                </c:pt>
                <c:pt idx="3">
                  <c:v>10000</c:v>
                </c:pt>
                <c:pt idx="4">
                  <c:v>100000</c:v>
                </c:pt>
                <c:pt idx="5">
                  <c:v>500000</c:v>
                </c:pt>
                <c:pt idx="6">
                  <c:v>1000000</c:v>
                </c:pt>
              </c:numCache>
            </c:numRef>
          </c:xVal>
          <c:yVal>
            <c:numRef>
              <c:f>'20130410 - LineGraph'!$E$4:$E$10</c:f>
              <c:numCache>
                <c:formatCode>General</c:formatCode>
                <c:ptCount val="7"/>
                <c:pt idx="0">
                  <c:v>0.98623234910186297</c:v>
                </c:pt>
                <c:pt idx="1">
                  <c:v>1.9247963315316901</c:v>
                </c:pt>
                <c:pt idx="2">
                  <c:v>5.5538315517241399</c:v>
                </c:pt>
                <c:pt idx="3">
                  <c:v>38.5752823506743</c:v>
                </c:pt>
                <c:pt idx="4">
                  <c:v>431.84355423404202</c:v>
                </c:pt>
                <c:pt idx="5">
                  <c:v>4280.3940435999903</c:v>
                </c:pt>
                <c:pt idx="6">
                  <c:v>15556.688463499901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'20130410 - LineGraph'!$C$11</c:f>
              <c:strCache>
                <c:ptCount val="1"/>
                <c:pt idx="0">
                  <c:v>FIRST_MAX_MIN_LAST</c:v>
                </c:pt>
              </c:strCache>
            </c:strRef>
          </c:tx>
          <c:xVal>
            <c:numRef>
              <c:f>'20130410 - LineGraph'!$A$11:$A$19</c:f>
              <c:numCache>
                <c:formatCode>General</c:formatCode>
                <c:ptCount val="9"/>
                <c:pt idx="0">
                  <c:v>10</c:v>
                </c:pt>
                <c:pt idx="1">
                  <c:v>100</c:v>
                </c:pt>
                <c:pt idx="2">
                  <c:v>1000</c:v>
                </c:pt>
                <c:pt idx="3">
                  <c:v>10000</c:v>
                </c:pt>
                <c:pt idx="4">
                  <c:v>100000</c:v>
                </c:pt>
                <c:pt idx="5">
                  <c:v>500000</c:v>
                </c:pt>
                <c:pt idx="6">
                  <c:v>1000000</c:v>
                </c:pt>
                <c:pt idx="7">
                  <c:v>10000000</c:v>
                </c:pt>
                <c:pt idx="8">
                  <c:v>50000000</c:v>
                </c:pt>
              </c:numCache>
            </c:numRef>
          </c:xVal>
          <c:yVal>
            <c:numRef>
              <c:f>'20130410 - LineGraph'!$E$11:$E$19</c:f>
              <c:numCache>
                <c:formatCode>General</c:formatCode>
                <c:ptCount val="9"/>
                <c:pt idx="0">
                  <c:v>0.98078891934053503</c:v>
                </c:pt>
                <c:pt idx="1">
                  <c:v>1.8727434810780399</c:v>
                </c:pt>
                <c:pt idx="2">
                  <c:v>5.3451186462402998</c:v>
                </c:pt>
                <c:pt idx="3">
                  <c:v>15.7314758284815</c:v>
                </c:pt>
                <c:pt idx="4">
                  <c:v>18.2812156718464</c:v>
                </c:pt>
                <c:pt idx="5">
                  <c:v>26.207897778505899</c:v>
                </c:pt>
                <c:pt idx="6">
                  <c:v>36.368197814545397</c:v>
                </c:pt>
                <c:pt idx="7">
                  <c:v>257.45137899999997</c:v>
                </c:pt>
                <c:pt idx="8">
                  <c:v>1178.12041129411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769664"/>
        <c:axId val="86771200"/>
      </c:scatterChart>
      <c:valAx>
        <c:axId val="86769664"/>
        <c:scaling>
          <c:logBase val="10"/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6771200"/>
        <c:crossesAt val="0.1"/>
        <c:crossBetween val="midCat"/>
      </c:valAx>
      <c:valAx>
        <c:axId val="86771200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76966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7567772778402702"/>
          <c:y val="0.81273922327505677"/>
          <c:w val="0.29396512935883012"/>
          <c:h val="0.1674343832020997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A6AAC-A2D5-4CD0-AD34-C80529972826}" type="datetimeFigureOut">
              <a:rPr lang="en-US" smtClean="0"/>
              <a:t>5/1/2013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971B3-5232-49E5-B841-5377F4A26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8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971B3-5232-49E5-B841-5377F4A26C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0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4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7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3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5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7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0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5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2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5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2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BF7-6F7B-480D-83BD-FD840F594BAE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7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2BF7-6F7B-480D-83BD-FD840F594BAE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E8B25-6B47-4477-8C75-A1CCEBA2CC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6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vmanager.sourceforge.net/" TargetMode="External"/><Relationship Id="rId2" Type="http://schemas.openxmlformats.org/officeDocument/2006/relationships/hyperlink" Target="http://epics-util.sourceforge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arch.maven.org/#search|ga|1|g%3A%22org.epics%22" TargetMode="External"/><Relationship Id="rId5" Type="http://schemas.openxmlformats.org/officeDocument/2006/relationships/hyperlink" Target="https://openepics.ci.cloudbees.com/" TargetMode="External"/><Relationship Id="rId4" Type="http://schemas.openxmlformats.org/officeDocument/2006/relationships/hyperlink" Target="http://graphene.sourceforge.net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pvManager</a:t>
            </a:r>
            <a:r>
              <a:rPr lang="en-US" dirty="0" smtClean="0"/>
              <a:t> and </a:t>
            </a:r>
            <a:r>
              <a:rPr lang="en-US" dirty="0" err="1" smtClean="0"/>
              <a:t>Graphene</a:t>
            </a:r>
            <a:r>
              <a:rPr lang="en-US" dirty="0" smtClean="0"/>
              <a:t> update</a:t>
            </a:r>
            <a:br>
              <a:rPr lang="en-US" dirty="0" smtClean="0"/>
            </a:br>
            <a:r>
              <a:rPr lang="en-US" sz="2800" dirty="0" smtClean="0"/>
              <a:t>with tool strategy and architecture for BNL and MSU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Gabriele Carcassi - BNL</a:t>
            </a:r>
          </a:p>
        </p:txBody>
      </p:sp>
    </p:spTree>
    <p:extLst>
      <p:ext uri="{BB962C8B-B14F-4D97-AF65-F5344CB8AC3E}">
        <p14:creationId xmlns:p14="http://schemas.microsoft.com/office/powerpoint/2010/main" val="62038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pics-</a:t>
            </a:r>
            <a:r>
              <a:rPr lang="en-US" dirty="0" err="1" smtClean="0"/>
              <a:t>util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Placeholder for utility classes that hopefully will appear in standard Java at some point</a:t>
            </a:r>
          </a:p>
          <a:p>
            <a:r>
              <a:rPr lang="en-US" dirty="0" err="1" smtClean="0"/>
              <a:t>org.epics.util.array</a:t>
            </a:r>
            <a:r>
              <a:rPr lang="en-US" dirty="0" smtClean="0"/>
              <a:t> – numeric collection</a:t>
            </a:r>
          </a:p>
          <a:p>
            <a:pPr lvl="1"/>
            <a:r>
              <a:rPr lang="en-US" dirty="0" smtClean="0"/>
              <a:t>Read only view</a:t>
            </a:r>
          </a:p>
          <a:p>
            <a:pPr lvl="1"/>
            <a:r>
              <a:rPr lang="en-US" dirty="0" smtClean="0"/>
              <a:t>Allows lazy computation/functional programming</a:t>
            </a:r>
          </a:p>
          <a:p>
            <a:pPr lvl="1"/>
            <a:r>
              <a:rPr lang="en-US" dirty="0" smtClean="0"/>
              <a:t>Single binding for all numeric types instead of 6 (double, float, long, </a:t>
            </a:r>
            <a:r>
              <a:rPr lang="en-US" dirty="0" err="1" smtClean="0"/>
              <a:t>int</a:t>
            </a:r>
            <a:r>
              <a:rPr lang="en-US" dirty="0" smtClean="0"/>
              <a:t>, short, byte)</a:t>
            </a:r>
          </a:p>
          <a:p>
            <a:pPr lvl="1"/>
            <a:r>
              <a:rPr lang="en-US" dirty="0" smtClean="0"/>
              <a:t>A place for common implementation (circular buffers, sorted views, …)</a:t>
            </a:r>
          </a:p>
          <a:p>
            <a:r>
              <a:rPr lang="en-US" dirty="0" err="1" smtClean="0"/>
              <a:t>org.epics.util.time</a:t>
            </a:r>
            <a:r>
              <a:rPr lang="en-US" dirty="0" smtClean="0"/>
              <a:t> – time definitions and formats</a:t>
            </a:r>
            <a:endParaRPr lang="en-US" dirty="0"/>
          </a:p>
          <a:p>
            <a:pPr lvl="1"/>
            <a:r>
              <a:rPr lang="en-US" dirty="0" smtClean="0"/>
              <a:t>Timestamp, </a:t>
            </a:r>
            <a:r>
              <a:rPr lang="en-US" dirty="0" err="1" smtClean="0"/>
              <a:t>TimeDuration</a:t>
            </a:r>
            <a:r>
              <a:rPr lang="en-US" dirty="0" smtClean="0"/>
              <a:t>, … while we wait for Java 8</a:t>
            </a:r>
          </a:p>
        </p:txBody>
      </p:sp>
    </p:spTree>
    <p:extLst>
      <p:ext uri="{BB962C8B-B14F-4D97-AF65-F5344CB8AC3E}">
        <p14:creationId xmlns:p14="http://schemas.microsoft.com/office/powerpoint/2010/main" val="62637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</a:t>
            </a:r>
            <a:r>
              <a:rPr lang="en-US" dirty="0" err="1" smtClean="0"/>
              <a:t>vTypes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Control system data interfaces for Java client</a:t>
            </a:r>
          </a:p>
          <a:p>
            <a:r>
              <a:rPr lang="en-US" dirty="0" smtClean="0"/>
              <a:t>Taken out of </a:t>
            </a:r>
            <a:r>
              <a:rPr lang="en-US" dirty="0" err="1" smtClean="0"/>
              <a:t>pvmanager</a:t>
            </a:r>
            <a:r>
              <a:rPr lang="en-US" dirty="0" smtClean="0"/>
              <a:t> so they can be used for services</a:t>
            </a:r>
          </a:p>
          <a:p>
            <a:r>
              <a:rPr lang="en-US" dirty="0" smtClean="0"/>
              <a:t>Using numeric collections from epics-</a:t>
            </a:r>
            <a:r>
              <a:rPr lang="en-US" dirty="0" err="1" smtClean="0"/>
              <a:t>util</a:t>
            </a:r>
            <a:endParaRPr lang="en-US" dirty="0" smtClean="0"/>
          </a:p>
          <a:p>
            <a:pPr lvl="1"/>
            <a:r>
              <a:rPr lang="en-US" dirty="0" smtClean="0"/>
              <a:t>Can </a:t>
            </a:r>
            <a:r>
              <a:rPr lang="en-US" dirty="0"/>
              <a:t>request and work with super </a:t>
            </a:r>
            <a:r>
              <a:rPr lang="en-US" dirty="0" smtClean="0"/>
              <a:t>types </a:t>
            </a:r>
            <a:r>
              <a:rPr lang="en-US" dirty="0" err="1" smtClean="0"/>
              <a:t>VNumber</a:t>
            </a:r>
            <a:r>
              <a:rPr lang="en-US" dirty="0"/>
              <a:t>, </a:t>
            </a:r>
            <a:r>
              <a:rPr lang="en-US" dirty="0" err="1" smtClean="0"/>
              <a:t>VNumberArray</a:t>
            </a:r>
            <a:endParaRPr lang="en-US" dirty="0" smtClean="0"/>
          </a:p>
          <a:p>
            <a:r>
              <a:rPr lang="en-US" dirty="0" smtClean="0"/>
              <a:t>Easier formatting (conversion to text)</a:t>
            </a:r>
          </a:p>
          <a:p>
            <a:r>
              <a:rPr lang="en-US" dirty="0" smtClean="0"/>
              <a:t>More consistent </a:t>
            </a:r>
            <a:r>
              <a:rPr lang="en-US" dirty="0" err="1" smtClean="0"/>
              <a:t>toString</a:t>
            </a:r>
            <a:r>
              <a:rPr lang="en-US" dirty="0" smtClean="0"/>
              <a:t> implementation</a:t>
            </a:r>
          </a:p>
          <a:p>
            <a:r>
              <a:rPr lang="en-US" dirty="0" smtClean="0"/>
              <a:t>First steps for exporting to CSV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1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Export </a:t>
            </a:r>
            <a:r>
              <a:rPr lang="en-US" dirty="0" err="1" smtClean="0"/>
              <a:t>vType</a:t>
            </a:r>
            <a:r>
              <a:rPr lang="en-US" dirty="0" smtClean="0"/>
              <a:t> to Excel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Capture_4-25-2013 4.32.08 P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485835"/>
            <a:ext cx="8915400" cy="58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4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</a:t>
            </a:r>
            <a:r>
              <a:rPr lang="en-US" dirty="0" err="1" smtClean="0"/>
              <a:t>pvmanager</a:t>
            </a:r>
            <a:r>
              <a:rPr lang="en-US" dirty="0" smtClean="0"/>
              <a:t> formulas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Current problems:</a:t>
            </a:r>
          </a:p>
          <a:p>
            <a:pPr lvl="1"/>
            <a:r>
              <a:rPr lang="en-US" dirty="0" smtClean="0"/>
              <a:t>New type (i.e. table) or new service (i.e. </a:t>
            </a:r>
            <a:r>
              <a:rPr lang="en-US" dirty="0" err="1" smtClean="0"/>
              <a:t>channelfinder</a:t>
            </a:r>
            <a:r>
              <a:rPr lang="en-US" dirty="0" smtClean="0"/>
              <a:t>) means having to write new widgets and applications</a:t>
            </a:r>
          </a:p>
          <a:p>
            <a:pPr lvl="2"/>
            <a:r>
              <a:rPr lang="en-US" dirty="0" smtClean="0"/>
              <a:t>Difficult to extend the tools</a:t>
            </a:r>
          </a:p>
          <a:p>
            <a:pPr lvl="1"/>
            <a:r>
              <a:rPr lang="en-US" dirty="0" smtClean="0"/>
              <a:t>Each widget and application has to implement behavior that may be common, for example:</a:t>
            </a:r>
          </a:p>
          <a:p>
            <a:pPr lvl="2"/>
            <a:r>
              <a:rPr lang="en-US" dirty="0" smtClean="0"/>
              <a:t>Display the alarm/time instead of the value</a:t>
            </a:r>
          </a:p>
          <a:p>
            <a:pPr lvl="2"/>
            <a:r>
              <a:rPr lang="en-US" dirty="0" smtClean="0"/>
              <a:t>Display the value of the </a:t>
            </a:r>
            <a:r>
              <a:rPr lang="en-US" dirty="0" err="1" smtClean="0"/>
              <a:t>enum</a:t>
            </a:r>
            <a:r>
              <a:rPr lang="en-US" dirty="0" smtClean="0"/>
              <a:t> instead of the label</a:t>
            </a:r>
          </a:p>
          <a:p>
            <a:pPr lvl="2"/>
            <a:r>
              <a:rPr lang="en-US" dirty="0" smtClean="0"/>
              <a:t>Display the FFT instead of the waveform</a:t>
            </a:r>
          </a:p>
          <a:p>
            <a:pPr lvl="2"/>
            <a:r>
              <a:rPr lang="en-US" dirty="0" smtClean="0"/>
              <a:t>Display value in different unit</a:t>
            </a:r>
          </a:p>
          <a:p>
            <a:pPr lvl="2"/>
            <a:r>
              <a:rPr lang="en-US" dirty="0" smtClean="0"/>
              <a:t>Options will be slightly different, more work and code to maintain</a:t>
            </a:r>
            <a:endParaRPr lang="en-US" dirty="0"/>
          </a:p>
          <a:p>
            <a:r>
              <a:rPr lang="en-US" dirty="0" smtClean="0"/>
              <a:t>This functionality should neither be in the </a:t>
            </a:r>
            <a:r>
              <a:rPr lang="en-US" dirty="0" err="1" smtClean="0"/>
              <a:t>datasources</a:t>
            </a:r>
            <a:r>
              <a:rPr lang="en-US" dirty="0" smtClean="0"/>
              <a:t> nor the widget</a:t>
            </a:r>
          </a:p>
          <a:p>
            <a:pPr lvl="1"/>
            <a:r>
              <a:rPr lang="en-US" dirty="0" smtClean="0"/>
              <a:t>Need a better place!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29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</a:t>
            </a:r>
            <a:r>
              <a:rPr lang="en-US" dirty="0" err="1" smtClean="0"/>
              <a:t>vmanager</a:t>
            </a:r>
            <a:r>
              <a:rPr lang="en-US" dirty="0" smtClean="0"/>
              <a:t> formulas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Allow to specify formulas everywhere you had </a:t>
            </a:r>
            <a:r>
              <a:rPr lang="en-US" dirty="0" err="1" smtClean="0"/>
              <a:t>pvs</a:t>
            </a:r>
            <a:endParaRPr lang="en-US" dirty="0" smtClean="0"/>
          </a:p>
          <a:p>
            <a:r>
              <a:rPr lang="en-US" dirty="0" smtClean="0"/>
              <a:t>Currently implemented</a:t>
            </a:r>
          </a:p>
          <a:p>
            <a:pPr marL="457200" lvl="1" indent="0">
              <a:buNone/>
            </a:pPr>
            <a:r>
              <a:rPr lang="en-US" dirty="0" smtClean="0"/>
              <a:t>‘</a:t>
            </a:r>
            <a:r>
              <a:rPr lang="en-US" dirty="0" err="1" smtClean="0"/>
              <a:t>mypv</a:t>
            </a:r>
            <a:r>
              <a:rPr lang="en-US" dirty="0" smtClean="0"/>
              <a:t>’	</a:t>
            </a:r>
            <a:r>
              <a:rPr lang="en-US" dirty="0" err="1" smtClean="0"/>
              <a:t>pvs</a:t>
            </a:r>
            <a:r>
              <a:rPr lang="en-US" dirty="0" smtClean="0"/>
              <a:t> in single quotes</a:t>
            </a:r>
          </a:p>
          <a:p>
            <a:pPr marL="457200" lvl="1" indent="0">
              <a:buNone/>
            </a:pPr>
            <a:r>
              <a:rPr lang="en-US" dirty="0" smtClean="0"/>
              <a:t>“Some text”	text literals in double quotes</a:t>
            </a:r>
          </a:p>
          <a:p>
            <a:pPr marL="457200" lvl="1" indent="0">
              <a:buNone/>
            </a:pPr>
            <a:r>
              <a:rPr lang="en-US" dirty="0" smtClean="0"/>
              <a:t>3.14		numeric literals with standard C/C++/Java notation</a:t>
            </a:r>
          </a:p>
          <a:p>
            <a:pPr marL="457200" lvl="1" indent="0">
              <a:buNone/>
            </a:pPr>
            <a:r>
              <a:rPr lang="en-US" dirty="0" smtClean="0"/>
              <a:t>‘pv1’ – ‘pv2’	standard math operators</a:t>
            </a:r>
          </a:p>
          <a:p>
            <a:pPr marL="457200" lvl="1" indent="0">
              <a:buNone/>
            </a:pPr>
            <a:r>
              <a:rPr lang="en-US" dirty="0" smtClean="0"/>
              <a:t>log(‘</a:t>
            </a:r>
            <a:r>
              <a:rPr lang="en-US" dirty="0" err="1" smtClean="0"/>
              <a:t>mypv</a:t>
            </a:r>
            <a:r>
              <a:rPr lang="en-US" dirty="0" smtClean="0"/>
              <a:t>’)	functions, pluggable in CSS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dirty="0" err="1" smtClean="0"/>
              <a:t>java.lang.Math</a:t>
            </a:r>
            <a:r>
              <a:rPr lang="en-US" dirty="0" smtClean="0"/>
              <a:t> methods already implemented</a:t>
            </a:r>
          </a:p>
          <a:p>
            <a:pPr marL="457200" lvl="1" indent="0">
              <a:buNone/>
            </a:pPr>
            <a:r>
              <a:rPr lang="en-US" dirty="0" err="1"/>
              <a:t>arrayOf</a:t>
            </a:r>
            <a:r>
              <a:rPr lang="en-US" dirty="0"/>
              <a:t>(‘pv1’, ‘pv2’, ‘</a:t>
            </a:r>
            <a:r>
              <a:rPr lang="en-US" dirty="0" smtClean="0"/>
              <a:t>pv3’)	coverts scalars into arrays</a:t>
            </a:r>
          </a:p>
          <a:p>
            <a:pPr marL="457200" lvl="1" indent="0">
              <a:buNone/>
            </a:pPr>
            <a:r>
              <a:rPr lang="en-US" dirty="0" err="1"/>
              <a:t>columnOf</a:t>
            </a:r>
            <a:r>
              <a:rPr lang="en-US" dirty="0"/>
              <a:t>(‘</a:t>
            </a:r>
            <a:r>
              <a:rPr lang="en-US" dirty="0" err="1"/>
              <a:t>tablepv</a:t>
            </a:r>
            <a:r>
              <a:rPr lang="en-US" dirty="0"/>
              <a:t>’, “column1”)	column from table as an </a:t>
            </a:r>
            <a:r>
              <a:rPr lang="en-US" dirty="0" smtClean="0"/>
              <a:t>array</a:t>
            </a:r>
          </a:p>
          <a:p>
            <a:r>
              <a:rPr lang="en-US" dirty="0" smtClean="0"/>
              <a:t>Future possibilities</a:t>
            </a:r>
          </a:p>
          <a:p>
            <a:pPr marL="457200" lvl="1" indent="0">
              <a:buNone/>
            </a:pPr>
            <a:r>
              <a:rPr lang="en-US" dirty="0" err="1" smtClean="0"/>
              <a:t>convertUnit</a:t>
            </a:r>
            <a:r>
              <a:rPr lang="en-US" dirty="0" smtClean="0"/>
              <a:t>(‘</a:t>
            </a:r>
            <a:r>
              <a:rPr lang="en-US" dirty="0" err="1" smtClean="0"/>
              <a:t>mypv</a:t>
            </a:r>
            <a:r>
              <a:rPr lang="en-US" dirty="0" smtClean="0"/>
              <a:t>’, “m”)	to meters from the unit reported by epics</a:t>
            </a:r>
          </a:p>
          <a:p>
            <a:pPr marL="457200" lvl="1" indent="0">
              <a:buNone/>
            </a:pPr>
            <a:r>
              <a:rPr lang="en-US" dirty="0" err="1" smtClean="0"/>
              <a:t>cfTable</a:t>
            </a:r>
            <a:r>
              <a:rPr lang="en-US" dirty="0" smtClean="0"/>
              <a:t>(“Tags=</a:t>
            </a:r>
            <a:r>
              <a:rPr lang="en-US" dirty="0" err="1" smtClean="0"/>
              <a:t>mytag</a:t>
            </a:r>
            <a:r>
              <a:rPr lang="en-US" dirty="0" smtClean="0"/>
              <a:t>”, “value”, “position”)	table from </a:t>
            </a:r>
            <a:r>
              <a:rPr lang="en-US" dirty="0" err="1" smtClean="0"/>
              <a:t>channelfinder</a:t>
            </a:r>
            <a:r>
              <a:rPr lang="en-US" dirty="0" smtClean="0"/>
              <a:t> with live</a:t>
            </a:r>
          </a:p>
          <a:p>
            <a:pPr marL="457200" lvl="1" indent="0">
              <a:buNone/>
            </a:pPr>
            <a:r>
              <a:rPr lang="en-US" dirty="0" smtClean="0"/>
              <a:t>					value and position</a:t>
            </a:r>
          </a:p>
        </p:txBody>
      </p:sp>
    </p:spTree>
    <p:extLst>
      <p:ext uri="{BB962C8B-B14F-4D97-AF65-F5344CB8AC3E}">
        <p14:creationId xmlns:p14="http://schemas.microsoft.com/office/powerpoint/2010/main" val="295194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pvmanager</a:t>
            </a:r>
            <a:r>
              <a:rPr lang="en-US" dirty="0"/>
              <a:t> formulas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Formula in Probe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Function viewer</a:t>
            </a:r>
            <a:br>
              <a:rPr lang="en-US" dirty="0" smtClean="0"/>
            </a:br>
            <a:r>
              <a:rPr lang="en-US" dirty="0" smtClean="0"/>
              <a:t>lists all the</a:t>
            </a:r>
            <a:br>
              <a:rPr lang="en-US" dirty="0" smtClean="0"/>
            </a:br>
            <a:r>
              <a:rPr lang="en-US" dirty="0" smtClean="0"/>
              <a:t>contributions</a:t>
            </a:r>
            <a:br>
              <a:rPr lang="en-US" dirty="0" smtClean="0"/>
            </a:br>
            <a:r>
              <a:rPr lang="en-US" dirty="0" smtClean="0"/>
              <a:t>and serves as</a:t>
            </a:r>
            <a:br>
              <a:rPr lang="en-US" dirty="0" smtClean="0"/>
            </a:br>
            <a:r>
              <a:rPr lang="en-US" dirty="0" smtClean="0"/>
              <a:t>documentation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24000"/>
            <a:ext cx="47021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8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pvmanager</a:t>
            </a:r>
            <a:r>
              <a:rPr lang="en-US" dirty="0"/>
              <a:t> formulas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columnOf</a:t>
            </a:r>
            <a:r>
              <a:rPr lang="en-US" dirty="0" smtClean="0"/>
              <a:t>(‘</a:t>
            </a:r>
            <a:r>
              <a:rPr lang="en-US" dirty="0" err="1" smtClean="0"/>
              <a:t>sim</a:t>
            </a:r>
            <a:r>
              <a:rPr lang="en-US" dirty="0" smtClean="0"/>
              <a:t>://table’, “value”)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84" y="2438400"/>
            <a:ext cx="8451376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3124200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v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alue column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5955268"/>
            <a:ext cx="144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index column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1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pvmanager</a:t>
            </a:r>
            <a:r>
              <a:rPr lang="en-US" dirty="0"/>
              <a:t> formulas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Can register functions through extension point</a:t>
            </a:r>
          </a:p>
          <a:p>
            <a:r>
              <a:rPr lang="en-US" dirty="0" smtClean="0"/>
              <a:t>We expect to:</a:t>
            </a:r>
          </a:p>
          <a:p>
            <a:pPr lvl="1"/>
            <a:r>
              <a:rPr lang="en-US" dirty="0" smtClean="0"/>
              <a:t>Significantly increase the functionality</a:t>
            </a:r>
          </a:p>
          <a:p>
            <a:pPr lvl="1"/>
            <a:r>
              <a:rPr lang="en-US" dirty="0" smtClean="0"/>
              <a:t>Reduce the complexity</a:t>
            </a:r>
          </a:p>
          <a:p>
            <a:pPr lvl="2"/>
            <a:r>
              <a:rPr lang="en-US" dirty="0" smtClean="0"/>
              <a:t>Fewer widgets</a:t>
            </a:r>
          </a:p>
          <a:p>
            <a:pPr lvl="2"/>
            <a:r>
              <a:rPr lang="en-US" dirty="0" smtClean="0"/>
              <a:t>Fewer parameters per widget</a:t>
            </a:r>
          </a:p>
          <a:p>
            <a:pPr lvl="1"/>
            <a:r>
              <a:rPr lang="en-US" dirty="0" smtClean="0"/>
              <a:t>Increase consistency within CSS</a:t>
            </a:r>
          </a:p>
          <a:p>
            <a:r>
              <a:rPr lang="en-US" dirty="0" smtClean="0"/>
              <a:t>If formulas become important for the whole of CSS, makes it possible to have:</a:t>
            </a:r>
          </a:p>
          <a:p>
            <a:pPr lvl="1"/>
            <a:r>
              <a:rPr lang="en-US" dirty="0"/>
              <a:t>Formula editors</a:t>
            </a:r>
          </a:p>
          <a:p>
            <a:pPr lvl="1"/>
            <a:r>
              <a:rPr lang="en-US" dirty="0" smtClean="0"/>
              <a:t>Syntax coloring</a:t>
            </a:r>
          </a:p>
          <a:p>
            <a:pPr lvl="1"/>
            <a:r>
              <a:rPr lang="en-US" dirty="0" smtClean="0"/>
              <a:t>Autocomplete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3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</a:t>
            </a:r>
            <a:r>
              <a:rPr lang="en-US" dirty="0" err="1" smtClean="0"/>
              <a:t>graphene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year ago we started working on a graph package with the following goals:</a:t>
            </a:r>
          </a:p>
          <a:p>
            <a:pPr lvl="1"/>
            <a:r>
              <a:rPr lang="en-US" dirty="0" smtClean="0"/>
              <a:t>Interfaces </a:t>
            </a:r>
            <a:r>
              <a:rPr lang="en-US" dirty="0"/>
              <a:t>for datasets</a:t>
            </a:r>
          </a:p>
          <a:p>
            <a:pPr lvl="1"/>
            <a:r>
              <a:rPr lang="en-US" dirty="0"/>
              <a:t>Rendering without UI</a:t>
            </a:r>
          </a:p>
          <a:p>
            <a:pPr lvl="1"/>
            <a:r>
              <a:rPr lang="en-US" dirty="0" smtClean="0"/>
              <a:t>Changes </a:t>
            </a:r>
            <a:r>
              <a:rPr lang="en-US" dirty="0"/>
              <a:t>are thread-safe and atomic</a:t>
            </a:r>
          </a:p>
          <a:p>
            <a:pPr lvl="1"/>
            <a:r>
              <a:rPr lang="en-US" dirty="0" smtClean="0"/>
              <a:t>Publishable quality</a:t>
            </a:r>
          </a:p>
          <a:p>
            <a:pPr lvl="1"/>
            <a:r>
              <a:rPr lang="en-US" dirty="0" smtClean="0"/>
              <a:t>Performance suitable for “large data” in real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3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Architecture that can last for the next decade</a:t>
            </a:r>
          </a:p>
          <a:p>
            <a:pPr lvl="1"/>
            <a:r>
              <a:rPr lang="en-US" dirty="0" smtClean="0"/>
              <a:t>A place for everything and everything in the right place</a:t>
            </a:r>
          </a:p>
          <a:p>
            <a:r>
              <a:rPr lang="en-US" dirty="0" smtClean="0"/>
              <a:t>Modularity</a:t>
            </a:r>
          </a:p>
          <a:p>
            <a:pPr lvl="1"/>
            <a:r>
              <a:rPr lang="en-US" dirty="0" smtClean="0"/>
              <a:t>Allow small contributions</a:t>
            </a:r>
          </a:p>
          <a:p>
            <a:pPr lvl="1"/>
            <a:r>
              <a:rPr lang="en-US" dirty="0" smtClean="0"/>
              <a:t>Lower the risk, compartmentalize failure</a:t>
            </a:r>
          </a:p>
          <a:p>
            <a:pPr lvl="1"/>
            <a:r>
              <a:rPr lang="en-US" dirty="0"/>
              <a:t>Cooperate on parts common to other labs without forcing the </a:t>
            </a:r>
            <a:r>
              <a:rPr lang="en-US" dirty="0" smtClean="0"/>
              <a:t>whole</a:t>
            </a:r>
          </a:p>
          <a:p>
            <a:r>
              <a:rPr lang="en-US" dirty="0" smtClean="0"/>
              <a:t>Allows use of coming technologies</a:t>
            </a:r>
          </a:p>
          <a:p>
            <a:pPr lvl="1"/>
            <a:r>
              <a:rPr lang="en-US" dirty="0" smtClean="0"/>
              <a:t>Multi-core</a:t>
            </a:r>
          </a:p>
          <a:p>
            <a:pPr lvl="1"/>
            <a:r>
              <a:rPr lang="en-US" dirty="0" smtClean="0"/>
              <a:t>High-resolution displays</a:t>
            </a:r>
          </a:p>
          <a:p>
            <a:pPr lvl="1"/>
            <a:r>
              <a:rPr lang="en-US" dirty="0" smtClean="0"/>
              <a:t>Tablets</a:t>
            </a:r>
          </a:p>
          <a:p>
            <a:pPr lvl="1"/>
            <a:r>
              <a:rPr lang="en-US" dirty="0" smtClean="0"/>
              <a:t>GPU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</a:t>
            </a:r>
            <a:r>
              <a:rPr lang="en-US" dirty="0" err="1" smtClean="0"/>
              <a:t>graphene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Current status</a:t>
            </a:r>
          </a:p>
          <a:p>
            <a:pPr lvl="1"/>
            <a:r>
              <a:rPr lang="en-US" dirty="0" smtClean="0"/>
              <a:t>Further ahead but not as far as I’d like</a:t>
            </a:r>
          </a:p>
          <a:p>
            <a:pPr lvl="1"/>
            <a:r>
              <a:rPr lang="en-US" dirty="0" smtClean="0"/>
              <a:t>Four graphs are in decent shape:</a:t>
            </a:r>
          </a:p>
          <a:p>
            <a:pPr lvl="2"/>
            <a:r>
              <a:rPr lang="en-US" dirty="0"/>
              <a:t>Scatter </a:t>
            </a:r>
            <a:r>
              <a:rPr lang="en-US" dirty="0" smtClean="0"/>
              <a:t>graph</a:t>
            </a:r>
            <a:endParaRPr lang="en-US" dirty="0"/>
          </a:p>
          <a:p>
            <a:pPr lvl="2"/>
            <a:r>
              <a:rPr lang="en-US" dirty="0"/>
              <a:t>Line </a:t>
            </a:r>
            <a:r>
              <a:rPr lang="en-US" dirty="0" smtClean="0"/>
              <a:t>graph</a:t>
            </a:r>
          </a:p>
          <a:p>
            <a:pPr lvl="2"/>
            <a:r>
              <a:rPr lang="en-US" dirty="0" smtClean="0"/>
              <a:t>Area graph</a:t>
            </a:r>
          </a:p>
          <a:p>
            <a:pPr lvl="2"/>
            <a:r>
              <a:rPr lang="en-US" dirty="0" smtClean="0"/>
              <a:t>Bubble graph</a:t>
            </a:r>
          </a:p>
          <a:p>
            <a:pPr lvl="1"/>
            <a:r>
              <a:rPr lang="en-US" dirty="0" smtClean="0"/>
              <a:t>Common patterns are starting to drive the architecture</a:t>
            </a:r>
          </a:p>
          <a:p>
            <a:pPr lvl="2"/>
            <a:r>
              <a:rPr lang="en-US" dirty="0" smtClean="0"/>
              <a:t>Common elements to create the axis</a:t>
            </a:r>
          </a:p>
          <a:p>
            <a:pPr lvl="2"/>
            <a:r>
              <a:rPr lang="en-US" dirty="0" smtClean="0"/>
              <a:t>Common elements to handle the dynamic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40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Graphene</a:t>
            </a:r>
            <a:r>
              <a:rPr lang="en-US" dirty="0" smtClean="0"/>
              <a:t> in CSS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Line graph and scatter graph available as:</a:t>
            </a:r>
          </a:p>
          <a:p>
            <a:pPr lvl="1"/>
            <a:r>
              <a:rPr lang="en-US" dirty="0" smtClean="0"/>
              <a:t>SWT widgets</a:t>
            </a:r>
          </a:p>
          <a:p>
            <a:pPr lvl="1"/>
            <a:r>
              <a:rPr lang="en-US" dirty="0" smtClean="0"/>
              <a:t>BOY widgets</a:t>
            </a:r>
          </a:p>
          <a:p>
            <a:pPr lvl="1"/>
            <a:r>
              <a:rPr lang="en-US" dirty="0" smtClean="0"/>
              <a:t>Independent views</a:t>
            </a:r>
          </a:p>
          <a:p>
            <a:r>
              <a:rPr lang="en-US" dirty="0" smtClean="0"/>
              <a:t>Still struggling to understand what’s the best way to integrate in </a:t>
            </a:r>
            <a:r>
              <a:rPr lang="en-US" dirty="0" err="1" smtClean="0"/>
              <a:t>pvmanager</a:t>
            </a:r>
            <a:r>
              <a:rPr lang="en-US" dirty="0" smtClean="0"/>
              <a:t>/CSS/BOY</a:t>
            </a:r>
          </a:p>
          <a:p>
            <a:pPr lvl="1"/>
            <a:r>
              <a:rPr lang="en-US" dirty="0" smtClean="0"/>
              <a:t>Currently working off of arrays, does not cover all use cases</a:t>
            </a:r>
          </a:p>
          <a:p>
            <a:pPr lvl="1"/>
            <a:r>
              <a:rPr lang="en-US" dirty="0" smtClean="0"/>
              <a:t>Will probably use </a:t>
            </a:r>
            <a:r>
              <a:rPr lang="en-US" dirty="0" err="1" smtClean="0"/>
              <a:t>vTable</a:t>
            </a:r>
            <a:r>
              <a:rPr lang="en-US" dirty="0" smtClean="0"/>
              <a:t> as the input type, and provide formulas to convert from arrays</a:t>
            </a:r>
            <a:r>
              <a:rPr lang="en-US" dirty="0"/>
              <a:t> </a:t>
            </a:r>
            <a:r>
              <a:rPr lang="en-US" dirty="0" smtClean="0"/>
              <a:t>and scalars to tables</a:t>
            </a:r>
          </a:p>
          <a:p>
            <a:pPr lvl="2"/>
            <a:r>
              <a:rPr lang="en-US" dirty="0" smtClean="0"/>
              <a:t>Easier to see the data points (use the table viewer)</a:t>
            </a:r>
          </a:p>
          <a:p>
            <a:pPr lvl="2"/>
            <a:r>
              <a:rPr lang="en-US" dirty="0" smtClean="0"/>
              <a:t>One columns can have text for tooltips</a:t>
            </a:r>
          </a:p>
          <a:p>
            <a:pPr lvl="2"/>
            <a:r>
              <a:rPr lang="en-US" dirty="0" smtClean="0"/>
              <a:t>Implementing  import/export for </a:t>
            </a:r>
            <a:r>
              <a:rPr lang="en-US" dirty="0" err="1" smtClean="0"/>
              <a:t>vTable</a:t>
            </a:r>
            <a:r>
              <a:rPr lang="en-US" dirty="0" smtClean="0"/>
              <a:t> means the graph is supported as well</a:t>
            </a:r>
          </a:p>
          <a:p>
            <a:pPr lvl="1"/>
            <a:r>
              <a:rPr lang="en-US" dirty="0" smtClean="0"/>
              <a:t>Does not work for histogram and intensity graphs, though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8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</a:t>
            </a:r>
            <a:r>
              <a:rPr lang="en-US" dirty="0" err="1" smtClean="0"/>
              <a:t>raphene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LineGraph</a:t>
            </a:r>
            <a:r>
              <a:rPr lang="en-US" sz="2400" dirty="0" smtClean="0"/>
              <a:t> performance improved through data reduction</a:t>
            </a:r>
          </a:p>
          <a:p>
            <a:pPr lvl="1"/>
            <a:r>
              <a:rPr lang="en-US" sz="2000" dirty="0" smtClean="0"/>
              <a:t>For each pixel draw 4 values: first, max, min, last</a:t>
            </a:r>
          </a:p>
          <a:p>
            <a:r>
              <a:rPr lang="en-US" sz="2400" dirty="0" smtClean="0"/>
              <a:t>Displaying 100,000 points, 300x200</a:t>
            </a:r>
          </a:p>
          <a:p>
            <a:pPr lvl="1"/>
            <a:r>
              <a:rPr lang="en-US" sz="2000" dirty="0" smtClean="0"/>
              <a:t>How many differences can you find?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2" descr="C:\Users\carcassi\Documents\Development\CoreJava\grapheneHG\graphene\src\test\resources\org\epics\graphene\lineGraph.8.fai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42291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arcassi\Documents\Development\CoreJava\grapheneHG\graphene\src\test\resources\org\epics\graphene\lineGraph.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886200"/>
            <a:ext cx="42291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7155" y="3496157"/>
            <a:ext cx="341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</a:t>
            </a:r>
            <a:r>
              <a:rPr lang="en-US" dirty="0"/>
              <a:t>data </a:t>
            </a:r>
            <a:r>
              <a:rPr lang="en-US" dirty="0" smtClean="0"/>
              <a:t>reduction - 255.4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27555" y="3496157"/>
            <a:ext cx="309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data </a:t>
            </a:r>
            <a:r>
              <a:rPr lang="en-US" dirty="0" smtClean="0"/>
              <a:t>reduction - 6.077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06977" y="5943600"/>
            <a:ext cx="79423" cy="381000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15000" y="6019800"/>
            <a:ext cx="79423" cy="228600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2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graphene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 graph, 600x400, JDK 7, </a:t>
            </a:r>
            <a:r>
              <a:rPr lang="pt-BR" dirty="0" smtClean="0"/>
              <a:t>i7 2.70GHz</a:t>
            </a:r>
            <a:endParaRPr lang="pt-BR" dirty="0"/>
          </a:p>
          <a:p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948252"/>
              </p:ext>
            </p:extLst>
          </p:nvPr>
        </p:nvGraphicFramePr>
        <p:xfrm>
          <a:off x="4648200" y="2209800"/>
          <a:ext cx="42672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60647"/>
              </p:ext>
            </p:extLst>
          </p:nvPr>
        </p:nvGraphicFramePr>
        <p:xfrm>
          <a:off x="228600" y="2438400"/>
          <a:ext cx="4114800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447800"/>
                <a:gridCol w="1447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 points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</a:t>
                      </a:r>
                      <a:r>
                        <a:rPr lang="en-US" dirty="0" err="1" smtClean="0"/>
                        <a:t>ms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(no </a:t>
                      </a:r>
                      <a:r>
                        <a:rPr lang="en-US" dirty="0" err="1" smtClean="0"/>
                        <a:t>redux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</a:t>
                      </a:r>
                      <a:r>
                        <a:rPr lang="en-US" dirty="0" err="1" smtClean="0"/>
                        <a:t>ms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redux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0.986232349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0.980788919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1.924796332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1.872743481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5.553831552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5.345118646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38.57528235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15.73147583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431.8435542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18.28121567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4280.394044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26.20789778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15556.68846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36.36819781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257.451379</a:t>
                      </a:r>
                    </a:p>
                  </a:txBody>
                  <a:tcPr marL="7620" marR="7620" marT="762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50,000,000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1178.120411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05800" y="5621179"/>
            <a:ext cx="6206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N points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844648" y="2496979"/>
            <a:ext cx="336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ms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4523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Graphene</a:t>
            </a:r>
            <a:r>
              <a:rPr lang="en-US" dirty="0" smtClean="0"/>
              <a:t> line graph demo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1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Capture_4-10-2013 11.34.10 A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05" y="480219"/>
            <a:ext cx="8932191" cy="5897563"/>
          </a:xfrm>
        </p:spPr>
      </p:pic>
    </p:spTree>
    <p:extLst>
      <p:ext uri="{BB962C8B-B14F-4D97-AF65-F5344CB8AC3E}">
        <p14:creationId xmlns:p14="http://schemas.microsoft.com/office/powerpoint/2010/main" val="351603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</a:t>
            </a:r>
            <a:r>
              <a:rPr lang="en-US" dirty="0" err="1" smtClean="0"/>
              <a:t>pvmanager</a:t>
            </a:r>
            <a:r>
              <a:rPr lang="en-US" dirty="0" smtClean="0"/>
              <a:t>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Services cannot be integrated with standard </a:t>
            </a:r>
            <a:r>
              <a:rPr lang="en-US" dirty="0" err="1" smtClean="0"/>
              <a:t>pvmanager</a:t>
            </a:r>
            <a:r>
              <a:rPr lang="en-US" dirty="0" smtClean="0"/>
              <a:t>: </a:t>
            </a:r>
            <a:r>
              <a:rPr lang="en-US" i="1" dirty="0" smtClean="0"/>
              <a:t>a service is not a </a:t>
            </a:r>
            <a:r>
              <a:rPr lang="en-US" i="1" dirty="0" err="1" smtClean="0"/>
              <a:t>pv</a:t>
            </a:r>
            <a:endParaRPr lang="en-US" i="1" dirty="0" smtClean="0"/>
          </a:p>
          <a:p>
            <a:pPr lvl="1"/>
            <a:r>
              <a:rPr lang="en-US" dirty="0" smtClean="0"/>
              <a:t>Needs parameters</a:t>
            </a:r>
          </a:p>
          <a:p>
            <a:pPr lvl="1"/>
            <a:r>
              <a:rPr lang="en-US" dirty="0" smtClean="0"/>
              <a:t>Needs someone to click send (services are not idempotent in general)</a:t>
            </a:r>
          </a:p>
          <a:p>
            <a:pPr lvl="1"/>
            <a:r>
              <a:rPr lang="en-US" dirty="0" smtClean="0"/>
              <a:t>Each client needs its own return value</a:t>
            </a:r>
          </a:p>
          <a:p>
            <a:pPr lvl="1"/>
            <a:r>
              <a:rPr lang="en-US" dirty="0" smtClean="0"/>
              <a:t>The result can be complex and may need several widgets to display</a:t>
            </a:r>
          </a:p>
          <a:p>
            <a:r>
              <a:rPr lang="en-US" dirty="0" smtClean="0"/>
              <a:t>In general, you’ll need service specific APIs and applications, with specific workflow</a:t>
            </a:r>
          </a:p>
          <a:p>
            <a:pPr lvl="1"/>
            <a:r>
              <a:rPr lang="en-US" dirty="0" smtClean="0"/>
              <a:t>There is no way around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</a:t>
            </a:r>
            <a:r>
              <a:rPr lang="en-US" dirty="0" err="1" smtClean="0"/>
              <a:t>pvmanager</a:t>
            </a:r>
            <a:r>
              <a:rPr lang="en-US" dirty="0" smtClean="0"/>
              <a:t>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BUT! Some services in some cases</a:t>
            </a:r>
          </a:p>
          <a:p>
            <a:pPr lvl="1"/>
            <a:r>
              <a:rPr lang="en-US" dirty="0" smtClean="0"/>
              <a:t>Have parameters that can be expressed by </a:t>
            </a:r>
            <a:r>
              <a:rPr lang="en-US" dirty="0" err="1" smtClean="0"/>
              <a:t>vTypes</a:t>
            </a:r>
            <a:r>
              <a:rPr lang="en-US" dirty="0" smtClean="0"/>
              <a:t> (e.g. </a:t>
            </a:r>
            <a:r>
              <a:rPr lang="en-US" dirty="0" err="1" smtClean="0"/>
              <a:t>VString</a:t>
            </a:r>
            <a:r>
              <a:rPr lang="en-US" dirty="0" smtClean="0"/>
              <a:t> and </a:t>
            </a:r>
            <a:r>
              <a:rPr lang="en-US" dirty="0" err="1" smtClean="0"/>
              <a:t>VNumbers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Can return data that can be expressed in a </a:t>
            </a:r>
            <a:r>
              <a:rPr lang="en-US" dirty="0" err="1" smtClean="0"/>
              <a:t>vTable</a:t>
            </a:r>
            <a:r>
              <a:rPr lang="en-US" dirty="0" smtClean="0"/>
              <a:t>, </a:t>
            </a:r>
            <a:r>
              <a:rPr lang="en-US" dirty="0" err="1" smtClean="0"/>
              <a:t>vNumericArray</a:t>
            </a:r>
            <a:r>
              <a:rPr lang="en-US" dirty="0" smtClean="0"/>
              <a:t>, …</a:t>
            </a:r>
          </a:p>
          <a:p>
            <a:pPr lvl="1"/>
            <a:r>
              <a:rPr lang="en-US" dirty="0" smtClean="0"/>
              <a:t>These can be digested by general purpose clients</a:t>
            </a:r>
          </a:p>
          <a:p>
            <a:r>
              <a:rPr lang="en-US" dirty="0" smtClean="0"/>
              <a:t>For example, channel finder</a:t>
            </a:r>
          </a:p>
          <a:p>
            <a:pPr lvl="1"/>
            <a:r>
              <a:rPr lang="en-US" dirty="0" smtClean="0"/>
              <a:t>Will need a specific UI to manage tags and properties</a:t>
            </a:r>
          </a:p>
          <a:p>
            <a:pPr lvl="1"/>
            <a:r>
              <a:rPr lang="en-US" dirty="0" smtClean="0"/>
              <a:t>Can export into a table the result of a query</a:t>
            </a:r>
          </a:p>
          <a:p>
            <a:r>
              <a:rPr lang="en-US" dirty="0" smtClean="0"/>
              <a:t>For the general purpose </a:t>
            </a:r>
            <a:r>
              <a:rPr lang="en-US" b="1" dirty="0" smtClean="0"/>
              <a:t>only</a:t>
            </a:r>
            <a:r>
              <a:rPr lang="en-US" dirty="0" smtClean="0"/>
              <a:t> we introduce </a:t>
            </a:r>
            <a:r>
              <a:rPr lang="en-US" dirty="0" err="1" smtClean="0"/>
              <a:t>pvmanager</a:t>
            </a:r>
            <a:r>
              <a:rPr lang="en-US" dirty="0" smtClean="0"/>
              <a:t>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4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pvmanager</a:t>
            </a:r>
            <a:r>
              <a:rPr lang="en-US" dirty="0"/>
              <a:t>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public abstract class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ServiceMethod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public String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getName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public String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getDescription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marL="0" indent="0">
              <a:buNone/>
            </a:pP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Map&lt;String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Class&lt;?&gt;&gt;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getArgumentTypes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();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public Map&lt;String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String&gt;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getArgumentDescriptions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();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    public final Map&lt;String, Class&lt;?&gt;&gt;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getResultTypes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();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  public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Map&lt;String, String&gt;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getResultDescriptions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marL="0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    public abstract void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executeMethod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</a:t>
            </a: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  Map&lt;String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Object&gt;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arguments,</a:t>
            </a: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WriteFunction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&lt;Map&lt;String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Object&gt;&gt;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callback,</a:t>
            </a: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    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WriteFunction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&lt;Exception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errorCallback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0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7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0" y="1828800"/>
            <a:ext cx="2133600" cy="50291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6262106" cy="182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457200" cy="1828800"/>
          </a:xfrm>
          <a:prstGeom prst="rect">
            <a:avLst/>
          </a:pr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Publish/subscribe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04801" y="3429000"/>
            <a:ext cx="1676399" cy="457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152400" y="4114800"/>
            <a:ext cx="1101584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dirty="0" err="1" smtClean="0"/>
              <a:t>AccelUtils</a:t>
            </a:r>
            <a:endParaRPr lang="en-US" dirty="0" smtClean="0"/>
          </a:p>
        </p:txBody>
      </p:sp>
      <p:sp>
        <p:nvSpPr>
          <p:cNvPr id="103" name="Rectangle 102"/>
          <p:cNvSpPr/>
          <p:nvPr/>
        </p:nvSpPr>
        <p:spPr>
          <a:xfrm>
            <a:off x="152400" y="2695971"/>
            <a:ext cx="2819400" cy="134560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0" y="1828800"/>
            <a:ext cx="2133600" cy="381000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Command/response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0" y="2286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v4</a:t>
            </a:r>
            <a:endParaRPr lang="en-US" dirty="0"/>
          </a:p>
        </p:txBody>
      </p:sp>
      <p:sp>
        <p:nvSpPr>
          <p:cNvPr id="106" name="Rectangle 105"/>
          <p:cNvSpPr/>
          <p:nvPr/>
        </p:nvSpPr>
        <p:spPr>
          <a:xfrm>
            <a:off x="304801" y="2848372"/>
            <a:ext cx="1676400" cy="5044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Masar</a:t>
            </a: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152400" y="4648200"/>
            <a:ext cx="1992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/>
              <a:t>Web based REST services</a:t>
            </a:r>
            <a:endParaRPr lang="en-US" sz="1400" i="1" dirty="0"/>
          </a:p>
        </p:txBody>
      </p:sp>
      <p:sp>
        <p:nvSpPr>
          <p:cNvPr id="109" name="Rectangle 108"/>
          <p:cNvSpPr/>
          <p:nvPr/>
        </p:nvSpPr>
        <p:spPr>
          <a:xfrm>
            <a:off x="304800" y="6096000"/>
            <a:ext cx="16764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304800" y="5562600"/>
            <a:ext cx="1676400" cy="461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Olog</a:t>
            </a: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312420" y="5029200"/>
            <a:ext cx="166878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ChannelFinder</a:t>
            </a:r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2286000" y="5029200"/>
            <a:ext cx="5334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</a:t>
            </a:r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2286000" y="5562600"/>
            <a:ext cx="533400" cy="461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</a:t>
            </a:r>
            <a:endParaRPr lang="en-US" dirty="0"/>
          </a:p>
        </p:txBody>
      </p:sp>
      <p:sp>
        <p:nvSpPr>
          <p:cNvPr id="122" name="Rectangle 121"/>
          <p:cNvSpPr/>
          <p:nvPr/>
        </p:nvSpPr>
        <p:spPr>
          <a:xfrm>
            <a:off x="2286000" y="6096000"/>
            <a:ext cx="5334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2286000" y="2848372"/>
            <a:ext cx="533400" cy="5044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API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0" y="3429000"/>
            <a:ext cx="533400" cy="457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30" name="Rectangle 129"/>
          <p:cNvSpPr/>
          <p:nvPr/>
        </p:nvSpPr>
        <p:spPr>
          <a:xfrm>
            <a:off x="3355086" y="2743200"/>
            <a:ext cx="1828800" cy="3073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pvmanager</a:t>
            </a:r>
            <a:r>
              <a:rPr lang="en-US" dirty="0" smtClean="0"/>
              <a:t> core</a:t>
            </a:r>
            <a:endParaRPr lang="en-US" dirty="0"/>
          </a:p>
        </p:txBody>
      </p:sp>
      <p:sp>
        <p:nvSpPr>
          <p:cNvPr id="134" name="Rectangle 133"/>
          <p:cNvSpPr/>
          <p:nvPr/>
        </p:nvSpPr>
        <p:spPr>
          <a:xfrm>
            <a:off x="3883914" y="2364718"/>
            <a:ext cx="609600" cy="3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pva</a:t>
            </a: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4574286" y="2364717"/>
            <a:ext cx="609600" cy="3007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352800" y="2364718"/>
            <a:ext cx="457200" cy="3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</a:t>
            </a: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200400" y="2209800"/>
            <a:ext cx="3429000" cy="17526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5183886" y="2361454"/>
            <a:ext cx="1324361" cy="304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Data Sources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181600" y="3505200"/>
            <a:ext cx="1295400" cy="306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Visualization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3355086" y="3111024"/>
            <a:ext cx="1828800" cy="3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vTypes</a:t>
            </a:r>
            <a:endParaRPr lang="en-US" dirty="0"/>
          </a:p>
        </p:txBody>
      </p:sp>
      <p:sp>
        <p:nvSpPr>
          <p:cNvPr id="146" name="Rectangle 145"/>
          <p:cNvSpPr/>
          <p:nvPr/>
        </p:nvSpPr>
        <p:spPr>
          <a:xfrm>
            <a:off x="5181600" y="3111024"/>
            <a:ext cx="1295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Data Definition</a:t>
            </a:r>
            <a:endParaRPr lang="en-US" sz="1400" i="1" dirty="0">
              <a:solidFill>
                <a:schemeClr val="tx1"/>
              </a:solidFill>
            </a:endParaRPr>
          </a:p>
        </p:txBody>
      </p:sp>
      <p:cxnSp>
        <p:nvCxnSpPr>
          <p:cNvPr id="148" name="Straight Arrow Connector 147"/>
          <p:cNvCxnSpPr/>
          <p:nvPr/>
        </p:nvCxnSpPr>
        <p:spPr>
          <a:xfrm flipV="1">
            <a:off x="11898620" y="41910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/>
          <p:cNvSpPr/>
          <p:nvPr/>
        </p:nvSpPr>
        <p:spPr>
          <a:xfrm>
            <a:off x="6848866" y="152400"/>
            <a:ext cx="2142734" cy="495151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7001265" y="1143000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BOY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6262106" y="685800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CSS</a:t>
            </a: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5183886" y="2743200"/>
            <a:ext cx="1445514" cy="307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Aggregation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6913413" y="838200"/>
            <a:ext cx="1992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/>
              <a:t>General purpose clients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6919239" y="3343670"/>
            <a:ext cx="1992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/>
              <a:t>Specialized clients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7001265" y="3651447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 Viewer</a:t>
            </a: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010400" y="4108647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Channel Viewer</a:t>
            </a: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001266" y="1594047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DataBrowser</a:t>
            </a:r>
            <a:endParaRPr lang="en-US" dirty="0" smtClean="0"/>
          </a:p>
        </p:txBody>
      </p:sp>
      <p:sp>
        <p:nvSpPr>
          <p:cNvPr id="174" name="Rectangle 173"/>
          <p:cNvSpPr/>
          <p:nvPr/>
        </p:nvSpPr>
        <p:spPr>
          <a:xfrm>
            <a:off x="7001266" y="4565847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7001266" y="2057400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78" name="Rectangle 177"/>
          <p:cNvSpPr/>
          <p:nvPr/>
        </p:nvSpPr>
        <p:spPr>
          <a:xfrm>
            <a:off x="3355086" y="3506688"/>
            <a:ext cx="1828800" cy="3048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graphene</a:t>
            </a:r>
            <a:endParaRPr lang="en-US" dirty="0"/>
          </a:p>
        </p:txBody>
      </p:sp>
      <p:sp>
        <p:nvSpPr>
          <p:cNvPr id="184" name="Rectangle 183"/>
          <p:cNvSpPr/>
          <p:nvPr/>
        </p:nvSpPr>
        <p:spPr>
          <a:xfrm>
            <a:off x="136823" y="4572001"/>
            <a:ext cx="2834977" cy="212486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7010400" y="304800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CSS core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4224300" y="5638800"/>
            <a:ext cx="2405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err="1" smtClean="0"/>
              <a:t>WebUI</a:t>
            </a:r>
            <a:r>
              <a:rPr lang="en-US" sz="1400" i="1" dirty="0" smtClean="0"/>
              <a:t>, scripts, other client</a:t>
            </a:r>
            <a:endParaRPr lang="en-US" sz="1400" i="1" dirty="0"/>
          </a:p>
        </p:txBody>
      </p:sp>
      <p:sp>
        <p:nvSpPr>
          <p:cNvPr id="188" name="Rectangle 187"/>
          <p:cNvSpPr/>
          <p:nvPr/>
        </p:nvSpPr>
        <p:spPr>
          <a:xfrm>
            <a:off x="7010399" y="6172200"/>
            <a:ext cx="1819665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189" name="Rectangle 188"/>
          <p:cNvSpPr/>
          <p:nvPr/>
        </p:nvSpPr>
        <p:spPr>
          <a:xfrm>
            <a:off x="4724400" y="6172200"/>
            <a:ext cx="1819665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</a:t>
            </a:r>
            <a:r>
              <a:rPr lang="en-US" dirty="0" err="1" smtClean="0"/>
              <a:t>f</a:t>
            </a:r>
            <a:r>
              <a:rPr lang="en-US" dirty="0" smtClean="0"/>
              <a:t>-update</a:t>
            </a:r>
            <a:endParaRPr lang="en-US" dirty="0"/>
          </a:p>
        </p:txBody>
      </p:sp>
      <p:sp>
        <p:nvSpPr>
          <p:cNvPr id="190" name="Rectangle 189"/>
          <p:cNvSpPr/>
          <p:nvPr/>
        </p:nvSpPr>
        <p:spPr>
          <a:xfrm>
            <a:off x="7010400" y="5715000"/>
            <a:ext cx="1819665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Logbook</a:t>
            </a:r>
            <a:endParaRPr lang="en-US" dirty="0"/>
          </a:p>
        </p:txBody>
      </p:sp>
      <p:cxnSp>
        <p:nvCxnSpPr>
          <p:cNvPr id="191" name="Straight Connector 190"/>
          <p:cNvCxnSpPr/>
          <p:nvPr/>
        </p:nvCxnSpPr>
        <p:spPr>
          <a:xfrm>
            <a:off x="3124200" y="3124200"/>
            <a:ext cx="0" cy="32004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>
          <a:xfrm flipH="1">
            <a:off x="2819402" y="3124200"/>
            <a:ext cx="30479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flipH="1">
            <a:off x="2819401" y="3657600"/>
            <a:ext cx="3047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H="1">
            <a:off x="2819401" y="5257800"/>
            <a:ext cx="3047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H="1">
            <a:off x="2819401" y="5791200"/>
            <a:ext cx="30479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 flipH="1">
            <a:off x="2819401" y="6324599"/>
            <a:ext cx="304799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24200" y="5257800"/>
            <a:ext cx="47960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924800" y="4951512"/>
            <a:ext cx="0" cy="306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81800" y="5257800"/>
            <a:ext cx="0" cy="10668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544065" y="6324599"/>
            <a:ext cx="4572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781800" y="5867400"/>
            <a:ext cx="2286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7924800" y="2441378"/>
            <a:ext cx="3063" cy="53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 flipH="1">
            <a:off x="6629400" y="2971802"/>
            <a:ext cx="1295401" cy="2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2442968" y="1981200"/>
            <a:ext cx="1139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>
            <a:stCxn id="139" idx="0"/>
          </p:cNvCxnSpPr>
          <p:nvPr/>
        </p:nvCxnSpPr>
        <p:spPr>
          <a:xfrm flipV="1">
            <a:off x="3581400" y="1981200"/>
            <a:ext cx="0" cy="383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Rectangle 221"/>
          <p:cNvSpPr/>
          <p:nvPr/>
        </p:nvSpPr>
        <p:spPr>
          <a:xfrm>
            <a:off x="766572" y="304800"/>
            <a:ext cx="605028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IOC</a:t>
            </a:r>
            <a:endParaRPr lang="en-US" dirty="0"/>
          </a:p>
        </p:txBody>
      </p:sp>
      <p:sp>
        <p:nvSpPr>
          <p:cNvPr id="223" name="Rectangle 222"/>
          <p:cNvSpPr/>
          <p:nvPr/>
        </p:nvSpPr>
        <p:spPr>
          <a:xfrm>
            <a:off x="783336" y="1066800"/>
            <a:ext cx="1959102" cy="381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 client (JCA/CAJ)</a:t>
            </a:r>
            <a:endParaRPr lang="en-US" dirty="0"/>
          </a:p>
        </p:txBody>
      </p:sp>
      <p:sp>
        <p:nvSpPr>
          <p:cNvPr id="224" name="Rectangle 223"/>
          <p:cNvSpPr/>
          <p:nvPr/>
        </p:nvSpPr>
        <p:spPr>
          <a:xfrm>
            <a:off x="609600" y="152400"/>
            <a:ext cx="2286000" cy="14478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ectangle 224"/>
          <p:cNvSpPr/>
          <p:nvPr/>
        </p:nvSpPr>
        <p:spPr>
          <a:xfrm>
            <a:off x="1447800" y="304800"/>
            <a:ext cx="605028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IOC</a:t>
            </a:r>
            <a:endParaRPr lang="en-US" dirty="0"/>
          </a:p>
        </p:txBody>
      </p:sp>
      <p:sp>
        <p:nvSpPr>
          <p:cNvPr id="226" name="Rectangle 225"/>
          <p:cNvSpPr/>
          <p:nvPr/>
        </p:nvSpPr>
        <p:spPr>
          <a:xfrm>
            <a:off x="2137410" y="304800"/>
            <a:ext cx="605028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27" name="Rectangle 226"/>
          <p:cNvSpPr/>
          <p:nvPr/>
        </p:nvSpPr>
        <p:spPr>
          <a:xfrm>
            <a:off x="3662172" y="304800"/>
            <a:ext cx="605028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IOC</a:t>
            </a:r>
            <a:endParaRPr lang="en-US" dirty="0"/>
          </a:p>
        </p:txBody>
      </p:sp>
      <p:sp>
        <p:nvSpPr>
          <p:cNvPr id="228" name="Rectangle 227"/>
          <p:cNvSpPr/>
          <p:nvPr/>
        </p:nvSpPr>
        <p:spPr>
          <a:xfrm>
            <a:off x="3678936" y="1066800"/>
            <a:ext cx="1959102" cy="381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pvA</a:t>
            </a:r>
            <a:r>
              <a:rPr lang="en-US" dirty="0" smtClean="0"/>
              <a:t> client</a:t>
            </a:r>
            <a:endParaRPr lang="en-US" dirty="0"/>
          </a:p>
        </p:txBody>
      </p:sp>
      <p:sp>
        <p:nvSpPr>
          <p:cNvPr id="229" name="Rectangle 228"/>
          <p:cNvSpPr/>
          <p:nvPr/>
        </p:nvSpPr>
        <p:spPr>
          <a:xfrm>
            <a:off x="3505200" y="152400"/>
            <a:ext cx="2286000" cy="14478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4343400" y="304800"/>
            <a:ext cx="605028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IOC</a:t>
            </a:r>
            <a:endParaRPr lang="en-US" dirty="0"/>
          </a:p>
        </p:txBody>
      </p:sp>
      <p:sp>
        <p:nvSpPr>
          <p:cNvPr id="231" name="Rectangle 230"/>
          <p:cNvSpPr/>
          <p:nvPr/>
        </p:nvSpPr>
        <p:spPr>
          <a:xfrm>
            <a:off x="5033010" y="304800"/>
            <a:ext cx="605028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32" name="TextBox 231"/>
          <p:cNvSpPr txBox="1"/>
          <p:nvPr/>
        </p:nvSpPr>
        <p:spPr>
          <a:xfrm>
            <a:off x="2971800" y="152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v3</a:t>
            </a:r>
            <a:endParaRPr lang="en-US" dirty="0"/>
          </a:p>
        </p:txBody>
      </p:sp>
      <p:cxnSp>
        <p:nvCxnSpPr>
          <p:cNvPr id="235" name="Straight Arrow Connector 234"/>
          <p:cNvCxnSpPr/>
          <p:nvPr/>
        </p:nvCxnSpPr>
        <p:spPr>
          <a:xfrm flipV="1">
            <a:off x="2438400" y="14478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134" idx="0"/>
          </p:cNvCxnSpPr>
          <p:nvPr/>
        </p:nvCxnSpPr>
        <p:spPr>
          <a:xfrm flipV="1">
            <a:off x="4188714" y="1447800"/>
            <a:ext cx="2286" cy="916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Rectangle 238"/>
          <p:cNvSpPr/>
          <p:nvPr/>
        </p:nvSpPr>
        <p:spPr>
          <a:xfrm>
            <a:off x="5105400" y="1840468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Core Java Client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5867400" y="152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5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Pvmanager</a:t>
            </a:r>
            <a:r>
              <a:rPr lang="en-US" dirty="0" smtClean="0"/>
              <a:t> services demo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Capture_4-10-2013 11.17.18 A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747" y="495300"/>
            <a:ext cx="8886506" cy="5867400"/>
          </a:xfrm>
        </p:spPr>
      </p:pic>
    </p:spTree>
    <p:extLst>
      <p:ext uri="{BB962C8B-B14F-4D97-AF65-F5344CB8AC3E}">
        <p14:creationId xmlns:p14="http://schemas.microsoft.com/office/powerpoint/2010/main" val="144390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Framework for real time</a:t>
            </a:r>
            <a:br>
              <a:rPr lang="en-US" dirty="0" smtClean="0"/>
            </a:br>
            <a:r>
              <a:rPr lang="en-US" dirty="0" smtClean="0"/>
              <a:t>data manipulation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pvmanager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atasources</a:t>
            </a:r>
            <a:r>
              <a:rPr lang="en-US" dirty="0" smtClean="0"/>
              <a:t>: pluggable sources of live data</a:t>
            </a:r>
            <a:endParaRPr lang="en-US" dirty="0"/>
          </a:p>
          <a:p>
            <a:r>
              <a:rPr lang="en-US" dirty="0" err="1"/>
              <a:t>p</a:t>
            </a:r>
            <a:r>
              <a:rPr lang="en-US" dirty="0" err="1" smtClean="0"/>
              <a:t>vmanager</a:t>
            </a:r>
            <a:r>
              <a:rPr lang="en-US" dirty="0" smtClean="0"/>
              <a:t> services: pluggable sources of static data</a:t>
            </a:r>
          </a:p>
          <a:p>
            <a:r>
              <a:rPr lang="en-US" dirty="0" err="1"/>
              <a:t>p</a:t>
            </a:r>
            <a:r>
              <a:rPr lang="en-US" dirty="0" err="1" smtClean="0"/>
              <a:t>vmanager</a:t>
            </a:r>
            <a:r>
              <a:rPr lang="en-US" dirty="0" smtClean="0"/>
              <a:t> formula functions: pluggable ways to combine the data</a:t>
            </a:r>
          </a:p>
          <a:p>
            <a:r>
              <a:rPr lang="en-US" dirty="0" err="1" smtClean="0"/>
              <a:t>Graphene</a:t>
            </a:r>
            <a:r>
              <a:rPr lang="en-US" dirty="0" smtClean="0"/>
              <a:t> graphs: hopefully efficient way to display the data</a:t>
            </a:r>
          </a:p>
          <a:p>
            <a:r>
              <a:rPr lang="en-US" dirty="0" err="1" smtClean="0"/>
              <a:t>VType</a:t>
            </a:r>
            <a:r>
              <a:rPr lang="en-US" dirty="0" smtClean="0"/>
              <a:t> export: ways to export the data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Users can now quickly and safely combine these!</a:t>
            </a:r>
          </a:p>
        </p:txBody>
      </p:sp>
    </p:spTree>
    <p:extLst>
      <p:ext uri="{BB962C8B-B14F-4D97-AF65-F5344CB8AC3E}">
        <p14:creationId xmlns:p14="http://schemas.microsoft.com/office/powerpoint/2010/main" val="283453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Projects are on </a:t>
            </a:r>
            <a:r>
              <a:rPr lang="en-US" dirty="0" err="1" smtClean="0"/>
              <a:t>SourceForge</a:t>
            </a:r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http://epics-util.sourceforge.net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http://pvmanager.sourceforge.net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r>
              <a:rPr lang="en-US" dirty="0">
                <a:hlinkClick r:id="rId4"/>
              </a:rPr>
              <a:t>http://graphene.sourceforge.net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marL="514350" indent="-457200"/>
            <a:r>
              <a:rPr lang="en-US" dirty="0" smtClean="0"/>
              <a:t>Built on </a:t>
            </a:r>
            <a:r>
              <a:rPr lang="en-US" dirty="0" err="1" smtClean="0"/>
              <a:t>cloudbees</a:t>
            </a:r>
            <a:r>
              <a:rPr lang="en-US" dirty="0" smtClean="0"/>
              <a:t> (Jenkins in the cloud)</a:t>
            </a:r>
          </a:p>
          <a:p>
            <a:pPr marL="914400" lvl="1" indent="-457200"/>
            <a:r>
              <a:rPr lang="en-US" dirty="0">
                <a:hlinkClick r:id="rId5"/>
              </a:rPr>
              <a:t>https://openepics.ci.cloudbees.com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marL="514350" indent="-457200"/>
            <a:r>
              <a:rPr lang="en-US" dirty="0" smtClean="0"/>
              <a:t>Libraries deployed in maven central</a:t>
            </a:r>
          </a:p>
          <a:p>
            <a:pPr marL="914400" lvl="1" indent="-457200"/>
            <a:r>
              <a:rPr lang="en-US" sz="2000" dirty="0">
                <a:hlinkClick r:id="rId6"/>
              </a:rPr>
              <a:t>http://search.maven.org/#</a:t>
            </a:r>
            <a:r>
              <a:rPr lang="en-US" sz="2000" dirty="0" smtClean="0">
                <a:hlinkClick r:id="rId6"/>
              </a:rPr>
              <a:t>search|ga|1|g%3A%22org.epics%22</a:t>
            </a:r>
            <a:endParaRPr lang="en-US" sz="2000" dirty="0" smtClean="0"/>
          </a:p>
          <a:p>
            <a:pPr marL="514350" indent="-457200"/>
            <a:endParaRPr lang="en-US" dirty="0"/>
          </a:p>
          <a:p>
            <a:pPr marL="514350" indent="-45720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6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Implementation</a:t>
            </a:r>
          </a:p>
          <a:p>
            <a:pPr lvl="1"/>
            <a:r>
              <a:rPr lang="en-US" dirty="0" smtClean="0"/>
              <a:t>90% Gabriele </a:t>
            </a:r>
            <a:r>
              <a:rPr lang="en-US" dirty="0" err="1" smtClean="0"/>
              <a:t>Carcassi</a:t>
            </a:r>
            <a:endParaRPr lang="en-US" dirty="0" smtClean="0"/>
          </a:p>
          <a:p>
            <a:r>
              <a:rPr lang="en-US" dirty="0" smtClean="0"/>
              <a:t>BUT</a:t>
            </a:r>
          </a:p>
          <a:p>
            <a:r>
              <a:rPr lang="en-US" dirty="0" smtClean="0"/>
              <a:t>Ideas </a:t>
            </a:r>
            <a:r>
              <a:rPr lang="en-US" dirty="0" smtClean="0"/>
              <a:t>from many members of the Epics community</a:t>
            </a:r>
          </a:p>
          <a:p>
            <a:pPr lvl="1"/>
            <a:r>
              <a:rPr lang="en-US" dirty="0" smtClean="0"/>
              <a:t>Bob </a:t>
            </a:r>
            <a:r>
              <a:rPr lang="en-US" dirty="0" err="1" smtClean="0"/>
              <a:t>Dalesio</a:t>
            </a:r>
            <a:r>
              <a:rPr lang="en-US" dirty="0" smtClean="0"/>
              <a:t>, Ralph Lange, </a:t>
            </a:r>
            <a:r>
              <a:rPr lang="en-US" dirty="0" err="1" smtClean="0"/>
              <a:t>Micheal</a:t>
            </a:r>
            <a:r>
              <a:rPr lang="en-US" dirty="0" smtClean="0"/>
              <a:t> Davidsaver, Daron Chabot, </a:t>
            </a:r>
            <a:r>
              <a:rPr lang="en-US" dirty="0" err="1" smtClean="0"/>
              <a:t>Kunal</a:t>
            </a:r>
            <a:r>
              <a:rPr lang="en-US" dirty="0" smtClean="0"/>
              <a:t> </a:t>
            </a:r>
            <a:r>
              <a:rPr lang="en-US" dirty="0" err="1" smtClean="0"/>
              <a:t>Shroff</a:t>
            </a:r>
            <a:r>
              <a:rPr lang="en-US" dirty="0" smtClean="0"/>
              <a:t>, Eric </a:t>
            </a:r>
            <a:r>
              <a:rPr lang="en-US" dirty="0" err="1" smtClean="0"/>
              <a:t>Berriman</a:t>
            </a:r>
            <a:r>
              <a:rPr lang="en-US" dirty="0" smtClean="0"/>
              <a:t>, </a:t>
            </a:r>
            <a:r>
              <a:rPr lang="en-US" dirty="0" err="1" smtClean="0"/>
              <a:t>Matej</a:t>
            </a:r>
            <a:r>
              <a:rPr lang="en-US" dirty="0" smtClean="0"/>
              <a:t> </a:t>
            </a:r>
            <a:r>
              <a:rPr lang="en-US" dirty="0" err="1" smtClean="0"/>
              <a:t>Sekoranja</a:t>
            </a:r>
            <a:r>
              <a:rPr lang="en-US" dirty="0" smtClean="0"/>
              <a:t>, Marty Kramer, Kay </a:t>
            </a:r>
            <a:r>
              <a:rPr lang="en-US" dirty="0" err="1" smtClean="0"/>
              <a:t>Kasemir</a:t>
            </a:r>
            <a:r>
              <a:rPr lang="en-US" dirty="0" smtClean="0"/>
              <a:t>, </a:t>
            </a:r>
            <a:r>
              <a:rPr lang="en-US" dirty="0"/>
              <a:t>Bastian </a:t>
            </a:r>
            <a:r>
              <a:rPr lang="en-US" dirty="0" err="1" smtClean="0"/>
              <a:t>Knerr</a:t>
            </a:r>
            <a:r>
              <a:rPr lang="en-US" dirty="0" smtClean="0"/>
              <a:t>, </a:t>
            </a:r>
            <a:r>
              <a:rPr lang="en-US" dirty="0" err="1" smtClean="0"/>
              <a:t>Murali</a:t>
            </a:r>
            <a:r>
              <a:rPr lang="en-US" dirty="0" smtClean="0"/>
              <a:t> Shankar, 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Only their “best” ideas!</a:t>
            </a:r>
          </a:p>
          <a:p>
            <a:r>
              <a:rPr lang="en-US" dirty="0" smtClean="0"/>
              <a:t>Many ideas </a:t>
            </a:r>
            <a:r>
              <a:rPr lang="en-US" dirty="0" smtClean="0"/>
              <a:t>from </a:t>
            </a:r>
            <a:r>
              <a:rPr lang="en-US" dirty="0" smtClean="0"/>
              <a:t>outside of the Epics community</a:t>
            </a:r>
            <a:endParaRPr lang="en-US" dirty="0" smtClean="0"/>
          </a:p>
          <a:p>
            <a:pPr lvl="1"/>
            <a:r>
              <a:rPr lang="en-US" dirty="0" smtClean="0"/>
              <a:t>Brian Goetz, Martin Fowler, </a:t>
            </a:r>
            <a:r>
              <a:rPr lang="en-US" dirty="0" smtClean="0"/>
              <a:t>Edward </a:t>
            </a:r>
            <a:r>
              <a:rPr lang="en-US" dirty="0" err="1" smtClean="0"/>
              <a:t>Tufte</a:t>
            </a:r>
            <a:r>
              <a:rPr lang="en-US" dirty="0" smtClean="0"/>
              <a:t>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87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laundry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4400" dirty="0" smtClean="0"/>
              <a:t>There’s a lot of work that still needs to happen</a:t>
            </a:r>
            <a:r>
              <a:rPr lang="en-US" sz="4400" dirty="0" smtClean="0"/>
              <a:t>.</a:t>
            </a:r>
            <a:endParaRPr lang="en-US" dirty="0" smtClean="0"/>
          </a:p>
          <a:p>
            <a:r>
              <a:rPr lang="en-US" dirty="0" smtClean="0"/>
              <a:t>CA support can always be improved</a:t>
            </a:r>
          </a:p>
          <a:p>
            <a:pPr lvl="1"/>
            <a:r>
              <a:rPr lang="en-US" dirty="0" smtClean="0"/>
              <a:t>Integrate </a:t>
            </a:r>
            <a:r>
              <a:rPr lang="en-US" dirty="0"/>
              <a:t>tests against </a:t>
            </a:r>
            <a:r>
              <a:rPr lang="en-US" dirty="0" smtClean="0"/>
              <a:t>a (mock?) </a:t>
            </a:r>
            <a:r>
              <a:rPr lang="en-US" dirty="0"/>
              <a:t>IOC </a:t>
            </a:r>
            <a:r>
              <a:rPr lang="en-US" dirty="0" smtClean="0"/>
              <a:t>in JCA/CAJ/</a:t>
            </a:r>
            <a:r>
              <a:rPr lang="en-US" dirty="0" err="1" smtClean="0"/>
              <a:t>pvmanager</a:t>
            </a:r>
            <a:r>
              <a:rPr lang="en-US" dirty="0" smtClean="0"/>
              <a:t> </a:t>
            </a:r>
            <a:r>
              <a:rPr lang="en-US" dirty="0"/>
              <a:t>build</a:t>
            </a:r>
          </a:p>
          <a:p>
            <a:pPr lvl="1"/>
            <a:r>
              <a:rPr lang="en-US" dirty="0"/>
              <a:t>Include tests of error conditions</a:t>
            </a:r>
          </a:p>
          <a:p>
            <a:pPr lvl="1"/>
            <a:r>
              <a:rPr lang="en-US" dirty="0"/>
              <a:t>Improve CA gateway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pvmanager</a:t>
            </a:r>
            <a:endParaRPr lang="en-US" dirty="0" smtClean="0"/>
          </a:p>
          <a:p>
            <a:pPr lvl="1"/>
            <a:r>
              <a:rPr lang="en-US" dirty="0" smtClean="0"/>
              <a:t>Better optimization for pure functions</a:t>
            </a:r>
          </a:p>
          <a:p>
            <a:pPr lvl="1"/>
            <a:r>
              <a:rPr lang="en-US" dirty="0" smtClean="0"/>
              <a:t>Formula compilation to </a:t>
            </a:r>
            <a:r>
              <a:rPr lang="en-US" dirty="0" err="1" smtClean="0"/>
              <a:t>bytecode</a:t>
            </a:r>
            <a:endParaRPr lang="en-US" dirty="0" smtClean="0"/>
          </a:p>
          <a:p>
            <a:pPr lvl="1"/>
            <a:r>
              <a:rPr lang="en-US" dirty="0" smtClean="0"/>
              <a:t>Connection to archived data</a:t>
            </a:r>
          </a:p>
          <a:p>
            <a:pPr lvl="1"/>
            <a:r>
              <a:rPr lang="en-US" dirty="0" smtClean="0"/>
              <a:t>Data import/export</a:t>
            </a:r>
          </a:p>
          <a:p>
            <a:pPr lvl="1"/>
            <a:r>
              <a:rPr lang="en-US" dirty="0" smtClean="0"/>
              <a:t>SNMP </a:t>
            </a:r>
            <a:r>
              <a:rPr lang="en-US" dirty="0" err="1" smtClean="0"/>
              <a:t>datasource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 err="1" smtClean="0"/>
              <a:t>graphene</a:t>
            </a:r>
            <a:endParaRPr lang="en-US" dirty="0" smtClean="0"/>
          </a:p>
          <a:p>
            <a:pPr lvl="1"/>
            <a:r>
              <a:rPr lang="en-US" dirty="0" smtClean="0"/>
              <a:t>Incremental graphs</a:t>
            </a:r>
          </a:p>
          <a:p>
            <a:pPr lvl="1"/>
            <a:r>
              <a:rPr lang="en-US" dirty="0" smtClean="0"/>
              <a:t>Plot with time</a:t>
            </a:r>
          </a:p>
          <a:p>
            <a:r>
              <a:rPr lang="en-US" dirty="0" smtClean="0"/>
              <a:t>In CSS</a:t>
            </a:r>
            <a:endParaRPr lang="en-US" dirty="0"/>
          </a:p>
          <a:p>
            <a:pPr lvl="1"/>
            <a:r>
              <a:rPr lang="en-US" dirty="0" smtClean="0"/>
              <a:t>Implement </a:t>
            </a:r>
            <a:r>
              <a:rPr lang="en-US" smtClean="0"/>
              <a:t>formulas </a:t>
            </a:r>
            <a:r>
              <a:rPr lang="en-US" smtClean="0"/>
              <a:t>consistently</a:t>
            </a:r>
            <a:endParaRPr lang="en-US" dirty="0"/>
          </a:p>
          <a:p>
            <a:pPr lvl="1"/>
            <a:r>
              <a:rPr lang="en-US" dirty="0" smtClean="0"/>
              <a:t>Integrate various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9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0" y="0"/>
            <a:ext cx="6262106" cy="182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0" y="0"/>
            <a:ext cx="457200" cy="1828800"/>
          </a:xfrm>
          <a:prstGeom prst="rect">
            <a:avLst/>
          </a:prstGeom>
          <a:noFill/>
          <a:ln w="31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Publish/subscribe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262106" y="685800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CSS</a:t>
            </a:r>
            <a:endParaRPr lang="en-US" dirty="0"/>
          </a:p>
        </p:txBody>
      </p:sp>
      <p:sp>
        <p:nvSpPr>
          <p:cNvPr id="94" name="Rectangle 93"/>
          <p:cNvSpPr/>
          <p:nvPr/>
        </p:nvSpPr>
        <p:spPr>
          <a:xfrm>
            <a:off x="766572" y="304800"/>
            <a:ext cx="605028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IOC</a:t>
            </a:r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783336" y="1066800"/>
            <a:ext cx="1959102" cy="381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 client (JCA/CAJ)</a:t>
            </a:r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609600" y="152400"/>
            <a:ext cx="2286000" cy="14478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1447800" y="304800"/>
            <a:ext cx="605028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IOC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2137410" y="304800"/>
            <a:ext cx="605028" cy="60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662172" y="304800"/>
            <a:ext cx="605028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IOC</a:t>
            </a:r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3678936" y="1066800"/>
            <a:ext cx="1959102" cy="381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pvA</a:t>
            </a:r>
            <a:r>
              <a:rPr lang="en-US" dirty="0" smtClean="0"/>
              <a:t> client</a:t>
            </a:r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3505200" y="152400"/>
            <a:ext cx="2286000" cy="14478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4343400" y="304800"/>
            <a:ext cx="605028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IOC</a:t>
            </a:r>
            <a:endParaRPr lang="en-US" dirty="0"/>
          </a:p>
        </p:txBody>
      </p:sp>
      <p:sp>
        <p:nvSpPr>
          <p:cNvPr id="113" name="Rectangle 112"/>
          <p:cNvSpPr/>
          <p:nvPr/>
        </p:nvSpPr>
        <p:spPr>
          <a:xfrm>
            <a:off x="5033010" y="304800"/>
            <a:ext cx="605028" cy="60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2971800" y="152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v3</a:t>
            </a:r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5867400" y="152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v4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0" y="1828800"/>
            <a:ext cx="2133600" cy="50291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304801" y="3429000"/>
            <a:ext cx="1676399" cy="457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152400" y="4114800"/>
            <a:ext cx="1101584" cy="36933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/>
            <a:r>
              <a:rPr lang="en-US" dirty="0" err="1" smtClean="0"/>
              <a:t>AccelUtils</a:t>
            </a:r>
            <a:endParaRPr lang="en-US" dirty="0" smtClean="0"/>
          </a:p>
        </p:txBody>
      </p:sp>
      <p:sp>
        <p:nvSpPr>
          <p:cNvPr id="103" name="Rectangle 102"/>
          <p:cNvSpPr/>
          <p:nvPr/>
        </p:nvSpPr>
        <p:spPr>
          <a:xfrm>
            <a:off x="152400" y="2695971"/>
            <a:ext cx="2819400" cy="134560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0" y="1828800"/>
            <a:ext cx="2133600" cy="381000"/>
          </a:xfrm>
          <a:prstGeom prst="rect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Command/response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0" y="2286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v4</a:t>
            </a:r>
            <a:endParaRPr lang="en-US" dirty="0"/>
          </a:p>
        </p:txBody>
      </p:sp>
      <p:sp>
        <p:nvSpPr>
          <p:cNvPr id="106" name="Rectangle 105"/>
          <p:cNvSpPr/>
          <p:nvPr/>
        </p:nvSpPr>
        <p:spPr>
          <a:xfrm>
            <a:off x="304801" y="2848372"/>
            <a:ext cx="1676400" cy="5044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Masar</a:t>
            </a:r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152400" y="4648200"/>
            <a:ext cx="1992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/>
              <a:t>Web based REST services</a:t>
            </a:r>
            <a:endParaRPr lang="en-US" sz="1400" i="1" dirty="0"/>
          </a:p>
        </p:txBody>
      </p:sp>
      <p:sp>
        <p:nvSpPr>
          <p:cNvPr id="109" name="Rectangle 108"/>
          <p:cNvSpPr/>
          <p:nvPr/>
        </p:nvSpPr>
        <p:spPr>
          <a:xfrm>
            <a:off x="304800" y="6096000"/>
            <a:ext cx="16764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304800" y="5562600"/>
            <a:ext cx="1676400" cy="461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Olog</a:t>
            </a:r>
            <a:endParaRPr lang="en-US" dirty="0"/>
          </a:p>
        </p:txBody>
      </p:sp>
      <p:sp>
        <p:nvSpPr>
          <p:cNvPr id="111" name="Rectangle 110"/>
          <p:cNvSpPr/>
          <p:nvPr/>
        </p:nvSpPr>
        <p:spPr>
          <a:xfrm>
            <a:off x="312420" y="5029200"/>
            <a:ext cx="166878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ChannelFinder</a:t>
            </a:r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2286000" y="5029200"/>
            <a:ext cx="5334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</a:t>
            </a:r>
            <a:endParaRPr lang="en-US" dirty="0"/>
          </a:p>
        </p:txBody>
      </p:sp>
      <p:sp>
        <p:nvSpPr>
          <p:cNvPr id="121" name="Rectangle 120"/>
          <p:cNvSpPr/>
          <p:nvPr/>
        </p:nvSpPr>
        <p:spPr>
          <a:xfrm>
            <a:off x="2286000" y="5562600"/>
            <a:ext cx="533400" cy="461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API</a:t>
            </a:r>
            <a:endParaRPr lang="en-US" dirty="0"/>
          </a:p>
        </p:txBody>
      </p:sp>
      <p:sp>
        <p:nvSpPr>
          <p:cNvPr id="122" name="Rectangle 121"/>
          <p:cNvSpPr/>
          <p:nvPr/>
        </p:nvSpPr>
        <p:spPr>
          <a:xfrm>
            <a:off x="2286000" y="6096000"/>
            <a:ext cx="5334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24" name="Rectangle 123"/>
          <p:cNvSpPr/>
          <p:nvPr/>
        </p:nvSpPr>
        <p:spPr>
          <a:xfrm>
            <a:off x="2286000" y="2848372"/>
            <a:ext cx="533400" cy="5044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API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286000" y="3429000"/>
            <a:ext cx="533400" cy="457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30" name="Rectangle 129"/>
          <p:cNvSpPr/>
          <p:nvPr/>
        </p:nvSpPr>
        <p:spPr>
          <a:xfrm>
            <a:off x="3355086" y="2743200"/>
            <a:ext cx="1828800" cy="3073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pvmanager</a:t>
            </a:r>
            <a:r>
              <a:rPr lang="en-US" dirty="0" smtClean="0"/>
              <a:t> core</a:t>
            </a:r>
            <a:endParaRPr lang="en-US" dirty="0"/>
          </a:p>
        </p:txBody>
      </p:sp>
      <p:sp>
        <p:nvSpPr>
          <p:cNvPr id="134" name="Rectangle 133"/>
          <p:cNvSpPr/>
          <p:nvPr/>
        </p:nvSpPr>
        <p:spPr>
          <a:xfrm>
            <a:off x="3883914" y="2364718"/>
            <a:ext cx="609600" cy="3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pva</a:t>
            </a:r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4574286" y="2364717"/>
            <a:ext cx="609600" cy="3007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39" name="Rectangle 138"/>
          <p:cNvSpPr/>
          <p:nvPr/>
        </p:nvSpPr>
        <p:spPr>
          <a:xfrm>
            <a:off x="3352800" y="2364718"/>
            <a:ext cx="457200" cy="3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</a:t>
            </a:r>
            <a:endParaRPr lang="en-US" dirty="0"/>
          </a:p>
        </p:txBody>
      </p:sp>
      <p:sp>
        <p:nvSpPr>
          <p:cNvPr id="140" name="Rectangle 139"/>
          <p:cNvSpPr/>
          <p:nvPr/>
        </p:nvSpPr>
        <p:spPr>
          <a:xfrm>
            <a:off x="3200400" y="2209800"/>
            <a:ext cx="3429000" cy="28956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5183886" y="2361454"/>
            <a:ext cx="1324361" cy="304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Data Sources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5181600" y="3505200"/>
            <a:ext cx="14478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Processing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181600" y="3884711"/>
            <a:ext cx="1295400" cy="306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Visualization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3355086" y="3111024"/>
            <a:ext cx="1828800" cy="3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vTypes</a:t>
            </a:r>
            <a:endParaRPr lang="en-US" dirty="0"/>
          </a:p>
        </p:txBody>
      </p:sp>
      <p:sp>
        <p:nvSpPr>
          <p:cNvPr id="146" name="Rectangle 145"/>
          <p:cNvSpPr/>
          <p:nvPr/>
        </p:nvSpPr>
        <p:spPr>
          <a:xfrm>
            <a:off x="5181600" y="3111024"/>
            <a:ext cx="1295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Data Definition</a:t>
            </a:r>
            <a:endParaRPr lang="en-US" sz="1400" i="1" dirty="0">
              <a:solidFill>
                <a:schemeClr val="tx1"/>
              </a:solidFill>
            </a:endParaRPr>
          </a:p>
        </p:txBody>
      </p:sp>
      <p:cxnSp>
        <p:nvCxnSpPr>
          <p:cNvPr id="148" name="Straight Arrow Connector 147"/>
          <p:cNvCxnSpPr/>
          <p:nvPr/>
        </p:nvCxnSpPr>
        <p:spPr>
          <a:xfrm flipV="1">
            <a:off x="11898620" y="4191000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/>
          <p:cNvSpPr/>
          <p:nvPr/>
        </p:nvSpPr>
        <p:spPr>
          <a:xfrm>
            <a:off x="6848866" y="152400"/>
            <a:ext cx="2142734" cy="495151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7001265" y="1143000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BOY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188715" y="4648201"/>
            <a:ext cx="461772" cy="3047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cf</a:t>
            </a:r>
            <a:endParaRPr lang="en-US" dirty="0"/>
          </a:p>
        </p:txBody>
      </p:sp>
      <p:sp>
        <p:nvSpPr>
          <p:cNvPr id="168" name="Rectangle 167"/>
          <p:cNvSpPr/>
          <p:nvPr/>
        </p:nvSpPr>
        <p:spPr>
          <a:xfrm>
            <a:off x="5183886" y="2743200"/>
            <a:ext cx="1445514" cy="307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Aggregation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6913413" y="838200"/>
            <a:ext cx="1992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/>
              <a:t>General purpose clients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6919239" y="3343670"/>
            <a:ext cx="19928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smtClean="0"/>
              <a:t>Specialized clients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7001265" y="3651447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 Viewer</a:t>
            </a:r>
            <a:endParaRPr lang="en-US" dirty="0"/>
          </a:p>
        </p:txBody>
      </p:sp>
      <p:sp>
        <p:nvSpPr>
          <p:cNvPr id="172" name="Rectangle 171"/>
          <p:cNvSpPr/>
          <p:nvPr/>
        </p:nvSpPr>
        <p:spPr>
          <a:xfrm>
            <a:off x="7010400" y="4108647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Channel Viewer</a:t>
            </a:r>
            <a:endParaRPr lang="en-US" dirty="0"/>
          </a:p>
        </p:txBody>
      </p:sp>
      <p:sp>
        <p:nvSpPr>
          <p:cNvPr id="173" name="Rectangle 172"/>
          <p:cNvSpPr/>
          <p:nvPr/>
        </p:nvSpPr>
        <p:spPr>
          <a:xfrm>
            <a:off x="7001266" y="1594047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DataBrowser</a:t>
            </a:r>
            <a:endParaRPr lang="en-US" dirty="0" smtClean="0"/>
          </a:p>
        </p:txBody>
      </p:sp>
      <p:sp>
        <p:nvSpPr>
          <p:cNvPr id="174" name="Rectangle 173"/>
          <p:cNvSpPr/>
          <p:nvPr/>
        </p:nvSpPr>
        <p:spPr>
          <a:xfrm>
            <a:off x="7001266" y="4565847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75" name="Rectangle 174"/>
          <p:cNvSpPr/>
          <p:nvPr/>
        </p:nvSpPr>
        <p:spPr>
          <a:xfrm>
            <a:off x="7001266" y="2057400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77" name="Rectangle 176"/>
          <p:cNvSpPr/>
          <p:nvPr/>
        </p:nvSpPr>
        <p:spPr>
          <a:xfrm>
            <a:off x="3355086" y="3505200"/>
            <a:ext cx="1828800" cy="30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formula</a:t>
            </a:r>
            <a:endParaRPr lang="en-US" dirty="0"/>
          </a:p>
        </p:txBody>
      </p:sp>
      <p:sp>
        <p:nvSpPr>
          <p:cNvPr id="178" name="Rectangle 177"/>
          <p:cNvSpPr/>
          <p:nvPr/>
        </p:nvSpPr>
        <p:spPr>
          <a:xfrm>
            <a:off x="3355086" y="3884711"/>
            <a:ext cx="1828800" cy="3048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graphene</a:t>
            </a:r>
            <a:endParaRPr lang="en-US" dirty="0"/>
          </a:p>
        </p:txBody>
      </p:sp>
      <p:sp>
        <p:nvSpPr>
          <p:cNvPr id="179" name="Rectangle 178"/>
          <p:cNvSpPr/>
          <p:nvPr/>
        </p:nvSpPr>
        <p:spPr>
          <a:xfrm>
            <a:off x="4802886" y="4648200"/>
            <a:ext cx="381000" cy="3033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80" name="Rectangle 179"/>
          <p:cNvSpPr/>
          <p:nvPr/>
        </p:nvSpPr>
        <p:spPr>
          <a:xfrm>
            <a:off x="5183886" y="4267200"/>
            <a:ext cx="1064514" cy="304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Registry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5183886" y="4648201"/>
            <a:ext cx="988314" cy="3047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Bindings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3355086" y="4267200"/>
            <a:ext cx="1828800" cy="3048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pvm</a:t>
            </a:r>
            <a:r>
              <a:rPr lang="en-US" dirty="0" smtClean="0"/>
              <a:t> services</a:t>
            </a:r>
            <a:endParaRPr lang="en-US" dirty="0"/>
          </a:p>
        </p:txBody>
      </p:sp>
      <p:sp>
        <p:nvSpPr>
          <p:cNvPr id="183" name="Rectangle 182"/>
          <p:cNvSpPr/>
          <p:nvPr/>
        </p:nvSpPr>
        <p:spPr>
          <a:xfrm>
            <a:off x="3355086" y="4648201"/>
            <a:ext cx="762000" cy="3047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masar</a:t>
            </a:r>
            <a:endParaRPr lang="en-US" dirty="0"/>
          </a:p>
        </p:txBody>
      </p:sp>
      <p:sp>
        <p:nvSpPr>
          <p:cNvPr id="184" name="Rectangle 183"/>
          <p:cNvSpPr/>
          <p:nvPr/>
        </p:nvSpPr>
        <p:spPr>
          <a:xfrm>
            <a:off x="136823" y="4572001"/>
            <a:ext cx="2834977" cy="212486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7010400" y="304800"/>
            <a:ext cx="1828800" cy="3871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CSS core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4224300" y="5638800"/>
            <a:ext cx="2405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 err="1" smtClean="0"/>
              <a:t>WebUI</a:t>
            </a:r>
            <a:r>
              <a:rPr lang="en-US" sz="1400" i="1" dirty="0" smtClean="0"/>
              <a:t>, scripts, other client</a:t>
            </a:r>
            <a:endParaRPr lang="en-US" sz="1400" i="1" dirty="0"/>
          </a:p>
        </p:txBody>
      </p:sp>
      <p:sp>
        <p:nvSpPr>
          <p:cNvPr id="188" name="Rectangle 187"/>
          <p:cNvSpPr/>
          <p:nvPr/>
        </p:nvSpPr>
        <p:spPr>
          <a:xfrm>
            <a:off x="7010399" y="6172200"/>
            <a:ext cx="1819665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189" name="Rectangle 188"/>
          <p:cNvSpPr/>
          <p:nvPr/>
        </p:nvSpPr>
        <p:spPr>
          <a:xfrm>
            <a:off x="4724400" y="6172200"/>
            <a:ext cx="1819665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</a:t>
            </a:r>
            <a:r>
              <a:rPr lang="en-US" dirty="0" err="1" smtClean="0"/>
              <a:t>f</a:t>
            </a:r>
            <a:r>
              <a:rPr lang="en-US" dirty="0" smtClean="0"/>
              <a:t>-update</a:t>
            </a:r>
            <a:endParaRPr lang="en-US" dirty="0"/>
          </a:p>
        </p:txBody>
      </p:sp>
      <p:sp>
        <p:nvSpPr>
          <p:cNvPr id="190" name="Rectangle 189"/>
          <p:cNvSpPr/>
          <p:nvPr/>
        </p:nvSpPr>
        <p:spPr>
          <a:xfrm>
            <a:off x="7010400" y="5715000"/>
            <a:ext cx="1819665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Logbook</a:t>
            </a:r>
            <a:endParaRPr lang="en-US" dirty="0"/>
          </a:p>
        </p:txBody>
      </p:sp>
      <p:cxnSp>
        <p:nvCxnSpPr>
          <p:cNvPr id="191" name="Straight Connector 190"/>
          <p:cNvCxnSpPr/>
          <p:nvPr/>
        </p:nvCxnSpPr>
        <p:spPr>
          <a:xfrm>
            <a:off x="3124200" y="3124200"/>
            <a:ext cx="0" cy="32004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>
          <a:xfrm flipH="1">
            <a:off x="2819402" y="3124200"/>
            <a:ext cx="30479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flipH="1">
            <a:off x="2819401" y="3657600"/>
            <a:ext cx="3047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H="1">
            <a:off x="2819401" y="5257800"/>
            <a:ext cx="3047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H="1">
            <a:off x="2819401" y="5791200"/>
            <a:ext cx="30479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 flipH="1">
            <a:off x="2819401" y="6324599"/>
            <a:ext cx="304799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24200" y="5257800"/>
            <a:ext cx="47960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924800" y="4951512"/>
            <a:ext cx="0" cy="306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81800" y="5257800"/>
            <a:ext cx="0" cy="10668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544065" y="6324599"/>
            <a:ext cx="4572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781800" y="5867400"/>
            <a:ext cx="2286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733800" y="4955978"/>
            <a:ext cx="0" cy="301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V="1">
            <a:off x="4419600" y="4953000"/>
            <a:ext cx="0" cy="301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7924800" y="2441378"/>
            <a:ext cx="3063" cy="532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 flipH="1">
            <a:off x="6629400" y="2971802"/>
            <a:ext cx="1295401" cy="25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2442968" y="1981200"/>
            <a:ext cx="11395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>
            <a:stCxn id="139" idx="0"/>
          </p:cNvCxnSpPr>
          <p:nvPr/>
        </p:nvCxnSpPr>
        <p:spPr>
          <a:xfrm flipV="1">
            <a:off x="3581400" y="1981200"/>
            <a:ext cx="0" cy="383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/>
          <p:nvPr/>
        </p:nvCxnSpPr>
        <p:spPr>
          <a:xfrm flipV="1">
            <a:off x="2438400" y="14478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134" idx="0"/>
          </p:cNvCxnSpPr>
          <p:nvPr/>
        </p:nvCxnSpPr>
        <p:spPr>
          <a:xfrm flipV="1">
            <a:off x="4188714" y="1447800"/>
            <a:ext cx="2286" cy="916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Rectangle 238"/>
          <p:cNvSpPr/>
          <p:nvPr/>
        </p:nvSpPr>
        <p:spPr>
          <a:xfrm>
            <a:off x="5105400" y="1840468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Core Java Client</a:t>
            </a:r>
            <a:endParaRPr lang="en-US" dirty="0"/>
          </a:p>
        </p:txBody>
      </p:sp>
      <p:sp>
        <p:nvSpPr>
          <p:cNvPr id="249" name="TextBox 248"/>
          <p:cNvSpPr txBox="1"/>
          <p:nvPr/>
        </p:nvSpPr>
        <p:spPr>
          <a:xfrm>
            <a:off x="5809862" y="4209470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NEW!</a:t>
            </a:r>
            <a:endParaRPr lang="en-US" sz="1200" b="1" dirty="0">
              <a:solidFill>
                <a:srgbClr val="C00000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6003049" y="3438139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NEW!</a:t>
            </a:r>
            <a:endParaRPr 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</a:t>
            </a:r>
            <a:r>
              <a:rPr lang="en-US" dirty="0" err="1" smtClean="0"/>
              <a:t>pvmanager</a:t>
            </a:r>
            <a:r>
              <a:rPr lang="en-US" dirty="0" smtClean="0"/>
              <a:t> </a:t>
            </a:r>
            <a:r>
              <a:rPr lang="en-US" dirty="0" err="1" smtClean="0"/>
              <a:t>ca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atasource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Improvements in CAJ (Gabriele + </a:t>
            </a:r>
            <a:r>
              <a:rPr lang="en-US" dirty="0" err="1" smtClean="0"/>
              <a:t>Matej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More efficient handling of large arrays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More uniform to C client library</a:t>
            </a:r>
          </a:p>
          <a:p>
            <a:pPr lvl="2"/>
            <a:r>
              <a:rPr lang="en-US" dirty="0" smtClean="0"/>
              <a:t>DBE_PROPERTY support</a:t>
            </a:r>
          </a:p>
          <a:p>
            <a:pPr lvl="2"/>
            <a:r>
              <a:rPr lang="en-US" dirty="0" smtClean="0"/>
              <a:t>Variable sized array</a:t>
            </a:r>
          </a:p>
          <a:p>
            <a:pPr lvl="2"/>
            <a:r>
              <a:rPr lang="en-US" dirty="0" smtClean="0"/>
              <a:t>MAX_ARRAY_BYTES</a:t>
            </a:r>
          </a:p>
          <a:p>
            <a:r>
              <a:rPr lang="en-US" dirty="0" smtClean="0"/>
              <a:t>Improvements in CA </a:t>
            </a:r>
            <a:r>
              <a:rPr lang="en-US" dirty="0" err="1" smtClean="0"/>
              <a:t>pvmanager</a:t>
            </a:r>
            <a:r>
              <a:rPr lang="en-US" dirty="0" smtClean="0"/>
              <a:t> </a:t>
            </a:r>
            <a:r>
              <a:rPr lang="en-US" dirty="0" err="1" smtClean="0"/>
              <a:t>datasource</a:t>
            </a:r>
            <a:endParaRPr lang="en-US" dirty="0"/>
          </a:p>
          <a:p>
            <a:pPr lvl="1"/>
            <a:r>
              <a:rPr lang="en-US" dirty="0" smtClean="0"/>
              <a:t>Encapsulate “quirks” from CA</a:t>
            </a:r>
          </a:p>
          <a:p>
            <a:pPr lvl="2"/>
            <a:r>
              <a:rPr lang="en-US" dirty="0" smtClean="0"/>
              <a:t>Value only for RTYP</a:t>
            </a:r>
          </a:p>
          <a:p>
            <a:pPr lvl="2"/>
            <a:r>
              <a:rPr lang="en-US" dirty="0" smtClean="0">
                <a:solidFill>
                  <a:srgbClr val="7030A0"/>
                </a:solidFill>
              </a:rPr>
              <a:t>Long string support (reads </a:t>
            </a:r>
            <a:r>
              <a:rPr lang="en-US" dirty="0" err="1" smtClean="0">
                <a:solidFill>
                  <a:srgbClr val="7030A0"/>
                </a:solidFill>
              </a:rPr>
              <a:t>VString</a:t>
            </a:r>
            <a:r>
              <a:rPr lang="en-US" dirty="0" smtClean="0">
                <a:solidFill>
                  <a:srgbClr val="7030A0"/>
                </a:solidFill>
              </a:rPr>
              <a:t> from byte array)</a:t>
            </a:r>
          </a:p>
          <a:p>
            <a:pPr lvl="2"/>
            <a:r>
              <a:rPr lang="en-US" dirty="0" smtClean="0"/>
              <a:t>Can choose between put and put-with-callback</a:t>
            </a:r>
          </a:p>
          <a:p>
            <a:pPr lvl="2"/>
            <a:r>
              <a:rPr lang="en-US" dirty="0" err="1" smtClean="0"/>
              <a:t>Autodetects</a:t>
            </a:r>
            <a:r>
              <a:rPr lang="en-US" dirty="0" smtClean="0"/>
              <a:t> if </a:t>
            </a:r>
            <a:r>
              <a:rPr lang="en-US" dirty="0" err="1" smtClean="0"/>
              <a:t>var</a:t>
            </a:r>
            <a:r>
              <a:rPr lang="en-US" dirty="0" smtClean="0"/>
              <a:t> array is supported</a:t>
            </a:r>
          </a:p>
          <a:p>
            <a:pPr lvl="1"/>
            <a:r>
              <a:rPr lang="en-US" dirty="0" smtClean="0"/>
              <a:t>Metadata monitor</a:t>
            </a:r>
          </a:p>
          <a:p>
            <a:pPr lvl="1"/>
            <a:r>
              <a:rPr lang="en-US" dirty="0" smtClean="0"/>
              <a:t>Various bug fixes and performance improvements from usage</a:t>
            </a:r>
          </a:p>
          <a:p>
            <a:pPr lvl="2"/>
            <a:r>
              <a:rPr lang="en-US" dirty="0" smtClean="0">
                <a:solidFill>
                  <a:srgbClr val="7030A0"/>
                </a:solidFill>
              </a:rPr>
              <a:t>Lower connection priority for large arrays</a:t>
            </a:r>
            <a:endParaRPr lang="en-US" dirty="0">
              <a:solidFill>
                <a:srgbClr val="7030A0"/>
              </a:solidFill>
            </a:endParaRPr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23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</a:t>
            </a:r>
            <a:r>
              <a:rPr lang="en-US" dirty="0" err="1" smtClean="0"/>
              <a:t>pvmanager</a:t>
            </a:r>
            <a:r>
              <a:rPr lang="en-US" dirty="0" smtClean="0"/>
              <a:t> </a:t>
            </a:r>
            <a:r>
              <a:rPr lang="en-US" dirty="0" err="1" smtClean="0"/>
              <a:t>pva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atasource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Preliminary support for EPICS v4 </a:t>
            </a:r>
            <a:r>
              <a:rPr lang="en-US" dirty="0" err="1" smtClean="0"/>
              <a:t>pvAccess</a:t>
            </a:r>
            <a:r>
              <a:rPr lang="en-US" dirty="0" smtClean="0"/>
              <a:t> included with CSS</a:t>
            </a:r>
          </a:p>
          <a:p>
            <a:pPr lvl="1"/>
            <a:r>
              <a:rPr lang="en-US" dirty="0" smtClean="0"/>
              <a:t>Publish/subscribe support (no services)</a:t>
            </a:r>
          </a:p>
          <a:p>
            <a:r>
              <a:rPr lang="en-US" dirty="0" smtClean="0"/>
              <a:t>Types supported:</a:t>
            </a:r>
          </a:p>
          <a:p>
            <a:pPr lvl="1"/>
            <a:r>
              <a:rPr lang="en-US" dirty="0" smtClean="0"/>
              <a:t>Scalar (</a:t>
            </a:r>
            <a:r>
              <a:rPr lang="en-US" dirty="0" err="1" smtClean="0"/>
              <a:t>VNumber</a:t>
            </a:r>
            <a:r>
              <a:rPr lang="en-US" dirty="0" smtClean="0"/>
              <a:t>, </a:t>
            </a:r>
            <a:r>
              <a:rPr lang="en-US" dirty="0" err="1" smtClean="0"/>
              <a:t>VEnum</a:t>
            </a:r>
            <a:r>
              <a:rPr lang="en-US" dirty="0" smtClean="0"/>
              <a:t> and </a:t>
            </a:r>
            <a:r>
              <a:rPr lang="en-US" dirty="0" err="1" smtClean="0"/>
              <a:t>VString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Array (</a:t>
            </a:r>
            <a:r>
              <a:rPr lang="en-US" dirty="0" err="1" smtClean="0"/>
              <a:t>VNumberArray</a:t>
            </a:r>
            <a:r>
              <a:rPr lang="en-US" dirty="0" smtClean="0"/>
              <a:t> and </a:t>
            </a:r>
            <a:r>
              <a:rPr lang="en-US" dirty="0" err="1" smtClean="0"/>
              <a:t>VStringArray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Vtable</a:t>
            </a:r>
            <a:endParaRPr lang="en-US" dirty="0" smtClean="0"/>
          </a:p>
          <a:p>
            <a:pPr lvl="1"/>
            <a:r>
              <a:rPr lang="en-US" dirty="0" smtClean="0"/>
              <a:t>Matrices (</a:t>
            </a:r>
            <a:r>
              <a:rPr lang="en-US" dirty="0" err="1" smtClean="0"/>
              <a:t>VNumberArray</a:t>
            </a:r>
            <a:r>
              <a:rPr lang="en-US" dirty="0" smtClean="0"/>
              <a:t> 2D)</a:t>
            </a:r>
          </a:p>
          <a:p>
            <a:pPr lvl="1"/>
            <a:r>
              <a:rPr lang="en-US" dirty="0" smtClean="0"/>
              <a:t>Images</a:t>
            </a:r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97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</a:t>
            </a:r>
            <a:r>
              <a:rPr lang="en-US" dirty="0" err="1" smtClean="0"/>
              <a:t>pvmanager</a:t>
            </a:r>
            <a:r>
              <a:rPr lang="en-US" dirty="0" smtClean="0"/>
              <a:t> 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Provide logic required by well-behaved application</a:t>
            </a:r>
          </a:p>
          <a:p>
            <a:pPr lvl="1"/>
            <a:r>
              <a:rPr lang="en-US" dirty="0"/>
              <a:t>Queuing or caching</a:t>
            </a:r>
          </a:p>
          <a:p>
            <a:pPr lvl="1"/>
            <a:r>
              <a:rPr lang="en-US" dirty="0"/>
              <a:t>Rate decoupling between subsystems (typically CA and UI, but also CA and anything else)</a:t>
            </a:r>
          </a:p>
          <a:p>
            <a:pPr lvl="1"/>
            <a:r>
              <a:rPr lang="en-US" dirty="0"/>
              <a:t>Rate limiting (notification rate capped)</a:t>
            </a:r>
          </a:p>
          <a:p>
            <a:pPr lvl="1"/>
            <a:r>
              <a:rPr lang="en-US" dirty="0"/>
              <a:t>Rate throttling (notification rate adapts, skips instead of building up lag)</a:t>
            </a:r>
          </a:p>
          <a:p>
            <a:pPr lvl="1"/>
            <a:r>
              <a:rPr lang="en-US" dirty="0"/>
              <a:t>Shared connections (similar requests on a single monitor)</a:t>
            </a:r>
          </a:p>
          <a:p>
            <a:pPr lvl="1"/>
            <a:r>
              <a:rPr lang="en-US" dirty="0"/>
              <a:t>Ability to offload work on a shared </a:t>
            </a:r>
            <a:r>
              <a:rPr lang="en-US" dirty="0" smtClean="0"/>
              <a:t>pool</a:t>
            </a:r>
          </a:p>
          <a:p>
            <a:r>
              <a:rPr lang="en-US" dirty="0"/>
              <a:t>You still need to understand what all of this is</a:t>
            </a:r>
          </a:p>
          <a:p>
            <a:r>
              <a:rPr lang="en-US" dirty="0"/>
              <a:t>You just don’t have to implement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9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</a:t>
            </a:r>
            <a:r>
              <a:rPr lang="en-US" dirty="0" err="1" smtClean="0"/>
              <a:t>pvmanager</a:t>
            </a:r>
            <a:r>
              <a:rPr lang="en-US" dirty="0" smtClean="0"/>
              <a:t> 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Now the standard way to access </a:t>
            </a:r>
            <a:r>
              <a:rPr lang="en-US" dirty="0" err="1" smtClean="0"/>
              <a:t>pvs</a:t>
            </a:r>
            <a:r>
              <a:rPr lang="en-US" dirty="0" smtClean="0"/>
              <a:t> in CSS</a:t>
            </a:r>
          </a:p>
          <a:p>
            <a:pPr lvl="1"/>
            <a:r>
              <a:rPr lang="en-US" dirty="0" err="1" smtClean="0"/>
              <a:t>utility.pv</a:t>
            </a:r>
            <a:r>
              <a:rPr lang="en-US" dirty="0" smtClean="0"/>
              <a:t> being deprecated</a:t>
            </a:r>
          </a:p>
          <a:p>
            <a:r>
              <a:rPr lang="en-US" dirty="0" smtClean="0"/>
              <a:t>Significant refactoring in 2.0</a:t>
            </a:r>
          </a:p>
          <a:p>
            <a:pPr lvl="1"/>
            <a:r>
              <a:rPr lang="en-US" dirty="0" smtClean="0"/>
              <a:t>Cleaner interface</a:t>
            </a:r>
          </a:p>
          <a:p>
            <a:pPr lvl="1"/>
            <a:r>
              <a:rPr lang="en-US" dirty="0" smtClean="0"/>
              <a:t>Implementation a lot more consistent</a:t>
            </a:r>
          </a:p>
          <a:p>
            <a:pPr lvl="1"/>
            <a:r>
              <a:rPr lang="en-US" dirty="0" smtClean="0"/>
              <a:t>Expressions can accept data from sources other than </a:t>
            </a:r>
            <a:r>
              <a:rPr lang="en-US" dirty="0" err="1" smtClean="0"/>
              <a:t>datasources</a:t>
            </a:r>
            <a:endParaRPr lang="en-US" dirty="0" smtClean="0"/>
          </a:p>
          <a:p>
            <a:r>
              <a:rPr lang="en-US" dirty="0" smtClean="0"/>
              <a:t>New features includes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Dynamic map</a:t>
            </a:r>
          </a:p>
          <a:p>
            <a:pPr lvl="2"/>
            <a:r>
              <a:rPr lang="en-US" dirty="0" smtClean="0"/>
              <a:t>add/remove </a:t>
            </a:r>
            <a:r>
              <a:rPr lang="en-US" dirty="0" err="1" smtClean="0"/>
              <a:t>pvs</a:t>
            </a:r>
            <a:r>
              <a:rPr lang="en-US" dirty="0" smtClean="0"/>
              <a:t>, always get a single event with all values 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Channels can report properties for extra debugging information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54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</a:t>
            </a:r>
            <a:r>
              <a:rPr lang="en-US" dirty="0" err="1" smtClean="0"/>
              <a:t>pvmanager</a:t>
            </a:r>
            <a:r>
              <a:rPr lang="en-US" dirty="0" smtClean="0"/>
              <a:t> 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r>
              <a:rPr lang="en-US" dirty="0" smtClean="0"/>
              <a:t>Probe can display the extra properties</a:t>
            </a:r>
          </a:p>
          <a:p>
            <a:r>
              <a:rPr lang="en-US" dirty="0" smtClean="0"/>
              <a:t>Note the long string support:</a:t>
            </a:r>
          </a:p>
          <a:p>
            <a:pPr lvl="1"/>
            <a:r>
              <a:rPr lang="en-US" dirty="0" smtClean="0"/>
              <a:t>The value is </a:t>
            </a:r>
            <a:r>
              <a:rPr lang="en-US" dirty="0" err="1" smtClean="0"/>
              <a:t>vString</a:t>
            </a:r>
            <a:endParaRPr lang="en-US" dirty="0" smtClean="0"/>
          </a:p>
          <a:p>
            <a:pPr lvl="1"/>
            <a:r>
              <a:rPr lang="en-US" dirty="0" smtClean="0"/>
              <a:t>The channel type is DBR_TYPE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337661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2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5112</TotalTime>
  <Words>1615</Words>
  <Application>Microsoft Office PowerPoint</Application>
  <PresentationFormat>On-screen Show (4:3)</PresentationFormat>
  <Paragraphs>399</Paragraphs>
  <Slides>35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pvManager and Graphene update with tool strategy and architecture for BNL and MSU</vt:lpstr>
      <vt:lpstr>Architecture objectives</vt:lpstr>
      <vt:lpstr>PowerPoint Presentation</vt:lpstr>
      <vt:lpstr>PowerPoint Presentation</vt:lpstr>
      <vt:lpstr>New in pvmanager ca datasource</vt:lpstr>
      <vt:lpstr>New in pvmanager pva datasource</vt:lpstr>
      <vt:lpstr>Goals for pvmanager core</vt:lpstr>
      <vt:lpstr>New in pvmanager core</vt:lpstr>
      <vt:lpstr>New in pvmanager core</vt:lpstr>
      <vt:lpstr>epics-util</vt:lpstr>
      <vt:lpstr>New in vTypes</vt:lpstr>
      <vt:lpstr>Export vType to Excel</vt:lpstr>
      <vt:lpstr>PowerPoint Presentation</vt:lpstr>
      <vt:lpstr>Goals for pvmanager formulas</vt:lpstr>
      <vt:lpstr>pvmanager formulas</vt:lpstr>
      <vt:lpstr>pvmanager formulas</vt:lpstr>
      <vt:lpstr>pvmanager formulas</vt:lpstr>
      <vt:lpstr>pvmanager formulas</vt:lpstr>
      <vt:lpstr>Goals for graphene</vt:lpstr>
      <vt:lpstr>New in graphene</vt:lpstr>
      <vt:lpstr>PowerPoint Presentation</vt:lpstr>
      <vt:lpstr>Graphene in CSS</vt:lpstr>
      <vt:lpstr>graphene performance</vt:lpstr>
      <vt:lpstr>graphene</vt:lpstr>
      <vt:lpstr>Graphene line graph demo</vt:lpstr>
      <vt:lpstr>PowerPoint Presentation</vt:lpstr>
      <vt:lpstr>Goals for pvmanager services</vt:lpstr>
      <vt:lpstr>Goals for pvmanager services</vt:lpstr>
      <vt:lpstr>pvmanager services</vt:lpstr>
      <vt:lpstr>Pvmanager services demo</vt:lpstr>
      <vt:lpstr>PowerPoint Presentation</vt:lpstr>
      <vt:lpstr>Framework for real time data manipulation</vt:lpstr>
      <vt:lpstr>Infrastructure</vt:lpstr>
      <vt:lpstr>Acknowledgments</vt:lpstr>
      <vt:lpstr>Big laundry list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BNL Tools Strategy</dc:title>
  <dc:creator>Carcassi, Gabriele</dc:creator>
  <cp:lastModifiedBy>carcassi</cp:lastModifiedBy>
  <cp:revision>122</cp:revision>
  <dcterms:created xsi:type="dcterms:W3CDTF">2012-04-09T19:04:59Z</dcterms:created>
  <dcterms:modified xsi:type="dcterms:W3CDTF">2013-05-01T20:58:28Z</dcterms:modified>
</cp:coreProperties>
</file>